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76" r:id="rId2"/>
  </p:sldMasterIdLst>
  <p:notesMasterIdLst>
    <p:notesMasterId r:id="rId65"/>
  </p:notesMasterIdLst>
  <p:sldIdLst>
    <p:sldId id="1287" r:id="rId3"/>
    <p:sldId id="1285" r:id="rId4"/>
    <p:sldId id="509" r:id="rId5"/>
    <p:sldId id="1347" r:id="rId6"/>
    <p:sldId id="1348" r:id="rId7"/>
    <p:sldId id="1291" r:id="rId8"/>
    <p:sldId id="1216" r:id="rId9"/>
    <p:sldId id="1023" r:id="rId10"/>
    <p:sldId id="1306" r:id="rId11"/>
    <p:sldId id="542" r:id="rId12"/>
    <p:sldId id="1292" r:id="rId13"/>
    <p:sldId id="517" r:id="rId14"/>
    <p:sldId id="508" r:id="rId15"/>
    <p:sldId id="551" r:id="rId16"/>
    <p:sldId id="1305" r:id="rId17"/>
    <p:sldId id="1344" r:id="rId18"/>
    <p:sldId id="580" r:id="rId19"/>
    <p:sldId id="547" r:id="rId20"/>
    <p:sldId id="548" r:id="rId21"/>
    <p:sldId id="549" r:id="rId22"/>
    <p:sldId id="1382" r:id="rId23"/>
    <p:sldId id="1345" r:id="rId24"/>
    <p:sldId id="1342" r:id="rId25"/>
    <p:sldId id="1355" r:id="rId26"/>
    <p:sldId id="1356" r:id="rId27"/>
    <p:sldId id="965" r:id="rId28"/>
    <p:sldId id="1309" r:id="rId29"/>
    <p:sldId id="511" r:id="rId30"/>
    <p:sldId id="1358" r:id="rId31"/>
    <p:sldId id="1365" r:id="rId32"/>
    <p:sldId id="1367" r:id="rId33"/>
    <p:sldId id="1368" r:id="rId34"/>
    <p:sldId id="1369" r:id="rId35"/>
    <p:sldId id="1364" r:id="rId36"/>
    <p:sldId id="1343" r:id="rId37"/>
    <p:sldId id="1357" r:id="rId38"/>
    <p:sldId id="1374" r:id="rId39"/>
    <p:sldId id="1359" r:id="rId40"/>
    <p:sldId id="1360" r:id="rId41"/>
    <p:sldId id="1361" r:id="rId42"/>
    <p:sldId id="1362" r:id="rId43"/>
    <p:sldId id="1375" r:id="rId44"/>
    <p:sldId id="1370" r:id="rId45"/>
    <p:sldId id="1371" r:id="rId46"/>
    <p:sldId id="1372" r:id="rId47"/>
    <p:sldId id="1373" r:id="rId48"/>
    <p:sldId id="1383" r:id="rId49"/>
    <p:sldId id="1366" r:id="rId50"/>
    <p:sldId id="1363" r:id="rId51"/>
    <p:sldId id="1377" r:id="rId52"/>
    <p:sldId id="1378" r:id="rId53"/>
    <p:sldId id="1379" r:id="rId54"/>
    <p:sldId id="1380" r:id="rId55"/>
    <p:sldId id="1376" r:id="rId56"/>
    <p:sldId id="1381" r:id="rId57"/>
    <p:sldId id="1385" r:id="rId58"/>
    <p:sldId id="1386" r:id="rId59"/>
    <p:sldId id="1390" r:id="rId60"/>
    <p:sldId id="1387" r:id="rId61"/>
    <p:sldId id="1389" r:id="rId62"/>
    <p:sldId id="1346" r:id="rId63"/>
    <p:sldId id="1349" r:id="rId64"/>
  </p:sldIdLst>
  <p:sldSz cx="12192000" cy="68580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Cambria Math" panose="02040503050406030204" pitchFamily="18" charset="0"/>
      <p:regular r:id="rId72"/>
    </p:embeddedFont>
    <p:embeddedFont>
      <p:font typeface="Montserrat" panose="00000500000000000000" pitchFamily="2" charset="0"/>
      <p:regular r:id="rId73"/>
      <p:bold r:id="rId74"/>
      <p:italic r:id="rId75"/>
      <p:boldItalic r:id="rId76"/>
    </p:embeddedFont>
    <p:embeddedFont>
      <p:font typeface="Montserrat ExtraBold" panose="00000900000000000000" pitchFamily="2" charset="0"/>
      <p:bold r:id="rId77"/>
      <p:boldItalic r:id="rId78"/>
    </p:embeddedFont>
    <p:embeddedFont>
      <p:font typeface="Montserrat SemiBold" panose="00000700000000000000" pitchFamily="2" charset="0"/>
      <p:bold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E6E6"/>
    <a:srgbClr val="FF9F1C"/>
    <a:srgbClr val="1942A6"/>
    <a:srgbClr val="7B93CC"/>
    <a:srgbClr val="9D399D"/>
    <a:srgbClr val="F0D5CF"/>
    <a:srgbClr val="FF5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3" autoAdjust="0"/>
    <p:restoredTop sz="95226" autoAdjust="0"/>
  </p:normalViewPr>
  <p:slideViewPr>
    <p:cSldViewPr snapToGrid="0" snapToObjects="1">
      <p:cViewPr varScale="1">
        <p:scale>
          <a:sx n="115" d="100"/>
          <a:sy n="115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D071C1-0247-45A7-8989-CB5370B66006}" type="doc">
      <dgm:prSet loTypeId="urn:microsoft.com/office/officeart/2005/8/layout/default" loCatId="list" qsTypeId="urn:microsoft.com/office/officeart/2005/8/quickstyle/simple1" qsCatId="simple" csTypeId="urn:microsoft.com/office/officeart/2005/8/colors/accent4_4" csCatId="accent4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213A0656-9623-4258-8C81-4296FD1C9F8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Public Mechanical Turks: </a:t>
          </a:r>
          <a:r>
            <a:rPr lang="en-US" dirty="0">
              <a:solidFill>
                <a:schemeClr val="tx1"/>
              </a:solidFill>
            </a:rPr>
            <a:t>Amazon </a:t>
          </a:r>
          <a:r>
            <a:rPr lang="en-US" dirty="0" err="1">
              <a:solidFill>
                <a:schemeClr val="tx1"/>
              </a:solidFill>
            </a:rPr>
            <a:t>SageMaker</a:t>
          </a:r>
          <a:r>
            <a:rPr lang="en-US" dirty="0">
              <a:solidFill>
                <a:schemeClr val="tx1"/>
              </a:solidFill>
            </a:rPr>
            <a:t> facilitates the interaction between customers who require data labeling and an on-demand 24x7 global workforce of 500K contractors globally.  </a:t>
          </a:r>
        </a:p>
      </dgm:t>
    </dgm:pt>
    <dgm:pt modelId="{38AA854B-A5D9-49A1-A5A9-8E38F8977342}" type="parTrans" cxnId="{F1C7D2B5-15F9-41EA-935C-AC6D7842E7A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849D7B8-0EB6-4A74-ABB6-AE6DDBB0F323}" type="sibTrans" cxnId="{F1C7D2B5-15F9-41EA-935C-AC6D7842E7A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FB313E5-819B-4C16-B15B-0465E5BEB41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Private: </a:t>
          </a:r>
          <a:r>
            <a:rPr lang="en-US" dirty="0">
              <a:solidFill>
                <a:schemeClr val="tx1"/>
              </a:solidFill>
            </a:rPr>
            <a:t>A team of labelers can be specified by the customer including their own private labelers. Everything is managed through </a:t>
          </a:r>
          <a:r>
            <a:rPr lang="en-US" dirty="0" err="1">
              <a:solidFill>
                <a:schemeClr val="tx1"/>
              </a:solidFill>
            </a:rPr>
            <a:t>SageMaker</a:t>
          </a:r>
          <a:r>
            <a:rPr lang="en-US" dirty="0">
              <a:solidFill>
                <a:schemeClr val="tx1"/>
              </a:solidFill>
            </a:rPr>
            <a:t> Ground Truth. No need for labelers to have IAM or Amazon account.</a:t>
          </a:r>
        </a:p>
      </dgm:t>
    </dgm:pt>
    <dgm:pt modelId="{9ACAA57A-C2AE-4E85-8D74-42118830C4ED}" type="parTrans" cxnId="{136FC459-6CEE-41FC-BC00-C87C83E5C817}">
      <dgm:prSet/>
      <dgm:spPr/>
      <dgm:t>
        <a:bodyPr/>
        <a:lstStyle/>
        <a:p>
          <a:endParaRPr lang="en-US"/>
        </a:p>
      </dgm:t>
    </dgm:pt>
    <dgm:pt modelId="{3AF0A182-267B-4895-83E8-9C76F099700D}" type="sibTrans" cxnId="{136FC459-6CEE-41FC-BC00-C87C83E5C817}">
      <dgm:prSet/>
      <dgm:spPr/>
      <dgm:t>
        <a:bodyPr/>
        <a:lstStyle/>
        <a:p>
          <a:endParaRPr lang="en-US"/>
        </a:p>
      </dgm:t>
    </dgm:pt>
    <dgm:pt modelId="{C12304B5-6D44-45C6-AC28-9FF8E733A19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Vendors: </a:t>
          </a:r>
          <a:r>
            <a:rPr lang="en-US" dirty="0" err="1">
              <a:solidFill>
                <a:schemeClr val="tx1"/>
              </a:solidFill>
            </a:rPr>
            <a:t>SageMaker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Groundtruth</a:t>
          </a:r>
          <a:r>
            <a:rPr lang="en-US" dirty="0">
              <a:solidFill>
                <a:schemeClr val="tx1"/>
              </a:solidFill>
            </a:rPr>
            <a:t> provides a curated third-party vendors who can offer data labeling services. </a:t>
          </a:r>
        </a:p>
      </dgm:t>
    </dgm:pt>
    <dgm:pt modelId="{5D7D6D18-91EC-47D8-8116-4A8BF90C05D6}" type="parTrans" cxnId="{E34CD87D-37DE-4BE5-86C8-169351EED417}">
      <dgm:prSet/>
      <dgm:spPr/>
      <dgm:t>
        <a:bodyPr/>
        <a:lstStyle/>
        <a:p>
          <a:endParaRPr lang="en-US"/>
        </a:p>
      </dgm:t>
    </dgm:pt>
    <dgm:pt modelId="{0740D07B-B91C-46A7-A5C2-CE24362FCA52}" type="sibTrans" cxnId="{E34CD87D-37DE-4BE5-86C8-169351EED417}">
      <dgm:prSet/>
      <dgm:spPr/>
      <dgm:t>
        <a:bodyPr/>
        <a:lstStyle/>
        <a:p>
          <a:endParaRPr lang="en-US"/>
        </a:p>
      </dgm:t>
    </dgm:pt>
    <dgm:pt modelId="{2520596F-3700-496B-8FFE-B6016BF3B7A5}" type="pres">
      <dgm:prSet presAssocID="{27D071C1-0247-45A7-8989-CB5370B66006}" presName="diagram" presStyleCnt="0">
        <dgm:presLayoutVars>
          <dgm:dir/>
          <dgm:resizeHandles val="exact"/>
        </dgm:presLayoutVars>
      </dgm:prSet>
      <dgm:spPr/>
    </dgm:pt>
    <dgm:pt modelId="{8DA68BAA-C2D6-4D1B-BF02-4F7628F4F653}" type="pres">
      <dgm:prSet presAssocID="{213A0656-9623-4258-8C81-4296FD1C9F8D}" presName="node" presStyleLbl="node1" presStyleIdx="0" presStyleCnt="3" custLinFactNeighborX="-6908" custLinFactNeighborY="-420">
        <dgm:presLayoutVars>
          <dgm:bulletEnabled val="1"/>
        </dgm:presLayoutVars>
      </dgm:prSet>
      <dgm:spPr/>
    </dgm:pt>
    <dgm:pt modelId="{761DF74F-AA3E-41D0-9F36-C2BCA7FF2D52}" type="pres">
      <dgm:prSet presAssocID="{9849D7B8-0EB6-4A74-ABB6-AE6DDBB0F323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B842461-1AA7-466F-A6B8-D4650776A280}" type="pres">
      <dgm:prSet presAssocID="{DFB313E5-819B-4C16-B15B-0465E5BEB41D}" presName="node" presStyleLbl="node1" presStyleIdx="1" presStyleCnt="3">
        <dgm:presLayoutVars>
          <dgm:bulletEnabled val="1"/>
        </dgm:presLayoutVars>
      </dgm:prSet>
      <dgm:spPr/>
    </dgm:pt>
    <dgm:pt modelId="{8339964B-7FBD-4E4D-85A1-AF80D4978675}" type="pres">
      <dgm:prSet presAssocID="{3AF0A182-267B-4895-83E8-9C76F099700D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6291261-E7D5-4C29-82FF-F58C132EC3AF}" type="pres">
      <dgm:prSet presAssocID="{C12304B5-6D44-45C6-AC28-9FF8E733A195}" presName="node" presStyleLbl="node1" presStyleIdx="2" presStyleCnt="3">
        <dgm:presLayoutVars>
          <dgm:bulletEnabled val="1"/>
        </dgm:presLayoutVars>
      </dgm:prSet>
      <dgm:spPr/>
    </dgm:pt>
  </dgm:ptLst>
  <dgm:cxnLst>
    <dgm:cxn modelId="{9AF68100-FA29-4622-AB18-A5D4AB5B444A}" type="presOf" srcId="{DFB313E5-819B-4C16-B15B-0465E5BEB41D}" destId="{DB842461-1AA7-466F-A6B8-D4650776A280}" srcOrd="0" destOrd="0" presId="urn:microsoft.com/office/officeart/2005/8/layout/default"/>
    <dgm:cxn modelId="{2EB6874E-43C4-4F0C-8C42-378DFB2369B6}" type="presOf" srcId="{27D071C1-0247-45A7-8989-CB5370B66006}" destId="{2520596F-3700-496B-8FFE-B6016BF3B7A5}" srcOrd="0" destOrd="0" presId="urn:microsoft.com/office/officeart/2005/8/layout/default"/>
    <dgm:cxn modelId="{136FC459-6CEE-41FC-BC00-C87C83E5C817}" srcId="{27D071C1-0247-45A7-8989-CB5370B66006}" destId="{DFB313E5-819B-4C16-B15B-0465E5BEB41D}" srcOrd="1" destOrd="0" parTransId="{9ACAA57A-C2AE-4E85-8D74-42118830C4ED}" sibTransId="{3AF0A182-267B-4895-83E8-9C76F099700D}"/>
    <dgm:cxn modelId="{E34CD87D-37DE-4BE5-86C8-169351EED417}" srcId="{27D071C1-0247-45A7-8989-CB5370B66006}" destId="{C12304B5-6D44-45C6-AC28-9FF8E733A195}" srcOrd="2" destOrd="0" parTransId="{5D7D6D18-91EC-47D8-8116-4A8BF90C05D6}" sibTransId="{0740D07B-B91C-46A7-A5C2-CE24362FCA52}"/>
    <dgm:cxn modelId="{0D001299-8578-4259-8CB2-12ABD87ACB4A}" type="presOf" srcId="{213A0656-9623-4258-8C81-4296FD1C9F8D}" destId="{8DA68BAA-C2D6-4D1B-BF02-4F7628F4F653}" srcOrd="0" destOrd="0" presId="urn:microsoft.com/office/officeart/2005/8/layout/default"/>
    <dgm:cxn modelId="{F1C7D2B5-15F9-41EA-935C-AC6D7842E7A9}" srcId="{27D071C1-0247-45A7-8989-CB5370B66006}" destId="{213A0656-9623-4258-8C81-4296FD1C9F8D}" srcOrd="0" destOrd="0" parTransId="{38AA854B-A5D9-49A1-A5A9-8E38F8977342}" sibTransId="{9849D7B8-0EB6-4A74-ABB6-AE6DDBB0F323}"/>
    <dgm:cxn modelId="{CE5440C0-FCF4-4AD5-A106-024CE5CC80D8}" type="presOf" srcId="{C12304B5-6D44-45C6-AC28-9FF8E733A195}" destId="{A6291261-E7D5-4C29-82FF-F58C132EC3AF}" srcOrd="0" destOrd="0" presId="urn:microsoft.com/office/officeart/2005/8/layout/default"/>
    <dgm:cxn modelId="{086084C1-0A56-4308-968B-BAF656CD3760}" type="presParOf" srcId="{2520596F-3700-496B-8FFE-B6016BF3B7A5}" destId="{8DA68BAA-C2D6-4D1B-BF02-4F7628F4F653}" srcOrd="0" destOrd="0" presId="urn:microsoft.com/office/officeart/2005/8/layout/default"/>
    <dgm:cxn modelId="{B3361398-C1C3-4927-895A-E8C81E3B366F}" type="presParOf" srcId="{2520596F-3700-496B-8FFE-B6016BF3B7A5}" destId="{761DF74F-AA3E-41D0-9F36-C2BCA7FF2D52}" srcOrd="1" destOrd="0" presId="urn:microsoft.com/office/officeart/2005/8/layout/default"/>
    <dgm:cxn modelId="{C91BAEA0-00C0-44BF-AE7C-969295DAA6D3}" type="presParOf" srcId="{2520596F-3700-496B-8FFE-B6016BF3B7A5}" destId="{DB842461-1AA7-466F-A6B8-D4650776A280}" srcOrd="2" destOrd="0" presId="urn:microsoft.com/office/officeart/2005/8/layout/default"/>
    <dgm:cxn modelId="{9704FDC9-EF7F-4252-A3D6-650FE2C377D0}" type="presParOf" srcId="{2520596F-3700-496B-8FFE-B6016BF3B7A5}" destId="{8339964B-7FBD-4E4D-85A1-AF80D4978675}" srcOrd="3" destOrd="0" presId="urn:microsoft.com/office/officeart/2005/8/layout/default"/>
    <dgm:cxn modelId="{3D2C6D81-569B-41EE-A4AE-806AC5CB514A}" type="presParOf" srcId="{2520596F-3700-496B-8FFE-B6016BF3B7A5}" destId="{A6291261-E7D5-4C29-82FF-F58C132EC3A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735C6E-F5D7-4D8C-8D7D-3608A45EB7D5}" type="doc">
      <dgm:prSet loTypeId="urn:microsoft.com/office/officeart/2005/8/layout/vList2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E449825B-888E-403D-87AF-D6957A8FC3A5}">
      <dgm:prSet phldrT="[Text]"/>
      <dgm:spPr/>
      <dgm:t>
        <a:bodyPr/>
        <a:lstStyle/>
        <a:p>
          <a:r>
            <a:rPr lang="en-US" dirty="0"/>
            <a:t>Supervised Learning</a:t>
          </a:r>
        </a:p>
      </dgm:t>
    </dgm:pt>
    <dgm:pt modelId="{BAD4245C-1EAB-42B2-BE9D-9EEB452AF91B}" type="parTrans" cxnId="{9913B84E-04C8-4070-B41E-1232F3672DC4}">
      <dgm:prSet/>
      <dgm:spPr/>
      <dgm:t>
        <a:bodyPr/>
        <a:lstStyle/>
        <a:p>
          <a:endParaRPr lang="en-US"/>
        </a:p>
      </dgm:t>
    </dgm:pt>
    <dgm:pt modelId="{4F6779E3-4375-4E4A-A6C8-87FE0C8E7584}" type="sibTrans" cxnId="{9913B84E-04C8-4070-B41E-1232F3672DC4}">
      <dgm:prSet/>
      <dgm:spPr/>
      <dgm:t>
        <a:bodyPr/>
        <a:lstStyle/>
        <a:p>
          <a:endParaRPr lang="en-US"/>
        </a:p>
      </dgm:t>
    </dgm:pt>
    <dgm:pt modelId="{D394BE1F-75F5-474F-B381-4A504A7F6DC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b="0" dirty="0">
              <a:latin typeface="Montserrat" charset="0"/>
              <a:ea typeface="Montserrat" charset="0"/>
              <a:cs typeface="Montserrat" charset="0"/>
            </a:rPr>
            <a:t>Used in cases where large dataset with known labels (outputs) are available.</a:t>
          </a:r>
          <a:endParaRPr lang="en-US" b="0" dirty="0"/>
        </a:p>
      </dgm:t>
    </dgm:pt>
    <dgm:pt modelId="{1D7EE630-84C4-4C47-BC54-3A8482F870C9}" type="parTrans" cxnId="{0C89367A-091E-4E37-B0D4-E0AD7CDA2CBB}">
      <dgm:prSet/>
      <dgm:spPr/>
      <dgm:t>
        <a:bodyPr/>
        <a:lstStyle/>
        <a:p>
          <a:endParaRPr lang="en-US"/>
        </a:p>
      </dgm:t>
    </dgm:pt>
    <dgm:pt modelId="{95819B46-5866-44F8-BA43-F97029030562}" type="sibTrans" cxnId="{0C89367A-091E-4E37-B0D4-E0AD7CDA2CBB}">
      <dgm:prSet/>
      <dgm:spPr/>
      <dgm:t>
        <a:bodyPr/>
        <a:lstStyle/>
        <a:p>
          <a:endParaRPr lang="en-US"/>
        </a:p>
      </dgm:t>
    </dgm:pt>
    <dgm:pt modelId="{3E2ECED6-44B4-4FCF-9297-ED2DD3E5D479}">
      <dgm:prSet phldrT="[Text]"/>
      <dgm:spPr/>
      <dgm:t>
        <a:bodyPr/>
        <a:lstStyle/>
        <a:p>
          <a:r>
            <a:rPr lang="en-US" dirty="0"/>
            <a:t>Unsupervised Learning</a:t>
          </a:r>
        </a:p>
      </dgm:t>
    </dgm:pt>
    <dgm:pt modelId="{587D559D-D438-487D-8F46-77290BC67DD0}" type="parTrans" cxnId="{DDE4ABB7-1B9E-4152-A384-C4D4F87959AA}">
      <dgm:prSet/>
      <dgm:spPr/>
      <dgm:t>
        <a:bodyPr/>
        <a:lstStyle/>
        <a:p>
          <a:endParaRPr lang="en-US"/>
        </a:p>
      </dgm:t>
    </dgm:pt>
    <dgm:pt modelId="{B1A59FDA-DCE4-4FE2-B94B-1306C62008C8}" type="sibTrans" cxnId="{DDE4ABB7-1B9E-4152-A384-C4D4F87959AA}">
      <dgm:prSet/>
      <dgm:spPr/>
      <dgm:t>
        <a:bodyPr/>
        <a:lstStyle/>
        <a:p>
          <a:endParaRPr lang="en-US"/>
        </a:p>
      </dgm:t>
    </dgm:pt>
    <dgm:pt modelId="{7EFABA6E-8770-441E-813B-73A571E50E8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b="0" dirty="0">
              <a:latin typeface="Montserrat" charset="0"/>
              <a:ea typeface="Montserrat" charset="0"/>
              <a:cs typeface="Montserrat" charset="0"/>
            </a:rPr>
            <a:t>Used with "unlabeled" data (not categorized) (Ex: k-means clustering). </a:t>
          </a:r>
          <a:endParaRPr lang="en-US" b="0" dirty="0"/>
        </a:p>
      </dgm:t>
    </dgm:pt>
    <dgm:pt modelId="{7D3AD717-23A8-43E5-9088-36EE222A166B}" type="parTrans" cxnId="{4260F55E-D54D-40B9-A39D-A7C541F45833}">
      <dgm:prSet/>
      <dgm:spPr/>
      <dgm:t>
        <a:bodyPr/>
        <a:lstStyle/>
        <a:p>
          <a:endParaRPr lang="en-US"/>
        </a:p>
      </dgm:t>
    </dgm:pt>
    <dgm:pt modelId="{4ABF6F65-03FA-4CDD-A81C-2943F00F731B}" type="sibTrans" cxnId="{4260F55E-D54D-40B9-A39D-A7C541F45833}">
      <dgm:prSet/>
      <dgm:spPr/>
      <dgm:t>
        <a:bodyPr/>
        <a:lstStyle/>
        <a:p>
          <a:endParaRPr lang="en-US"/>
        </a:p>
      </dgm:t>
    </dgm:pt>
    <dgm:pt modelId="{894EBD0A-13AC-4EB1-B19B-787BE34EE1E3}">
      <dgm:prSet phldrT="[Text]"/>
      <dgm:spPr/>
      <dgm:t>
        <a:bodyPr/>
        <a:lstStyle/>
        <a:p>
          <a:r>
            <a:rPr lang="en-US" dirty="0"/>
            <a:t>Reinforced Learning</a:t>
          </a:r>
        </a:p>
      </dgm:t>
    </dgm:pt>
    <dgm:pt modelId="{146EACDC-7068-414E-9B56-0C7C1C7CB669}" type="parTrans" cxnId="{AFD80432-EE22-40B8-A098-C3BB97287775}">
      <dgm:prSet/>
      <dgm:spPr/>
      <dgm:t>
        <a:bodyPr/>
        <a:lstStyle/>
        <a:p>
          <a:endParaRPr lang="en-US"/>
        </a:p>
      </dgm:t>
    </dgm:pt>
    <dgm:pt modelId="{54022A68-180D-4D0B-BDBB-A84C421482A5}" type="sibTrans" cxnId="{AFD80432-EE22-40B8-A098-C3BB97287775}">
      <dgm:prSet/>
      <dgm:spPr/>
      <dgm:t>
        <a:bodyPr/>
        <a:lstStyle/>
        <a:p>
          <a:endParaRPr lang="en-US"/>
        </a:p>
      </dgm:t>
    </dgm:pt>
    <dgm:pt modelId="{B042BA27-96FA-4BE3-BC4E-173B83281DF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b="0" dirty="0">
              <a:latin typeface="Montserrat" charset="0"/>
              <a:ea typeface="Montserrat" charset="0"/>
              <a:cs typeface="Montserrat" charset="0"/>
            </a:rPr>
            <a:t>Learning algorithm takes actions that maximizes cumulative reward. </a:t>
          </a:r>
          <a:endParaRPr lang="en-US" b="0" dirty="0"/>
        </a:p>
      </dgm:t>
    </dgm:pt>
    <dgm:pt modelId="{B7F7E3AE-A6EB-406A-B01F-96D488714580}" type="parTrans" cxnId="{BEAEDF48-6A46-46A8-99A4-C7B583BFF50F}">
      <dgm:prSet/>
      <dgm:spPr/>
      <dgm:t>
        <a:bodyPr/>
        <a:lstStyle/>
        <a:p>
          <a:endParaRPr lang="en-US"/>
        </a:p>
      </dgm:t>
    </dgm:pt>
    <dgm:pt modelId="{01EC545D-A2CD-47D4-A68C-E3EC0D8437B1}" type="sibTrans" cxnId="{BEAEDF48-6A46-46A8-99A4-C7B583BFF50F}">
      <dgm:prSet/>
      <dgm:spPr/>
      <dgm:t>
        <a:bodyPr/>
        <a:lstStyle/>
        <a:p>
          <a:endParaRPr lang="en-US"/>
        </a:p>
      </dgm:t>
    </dgm:pt>
    <dgm:pt modelId="{4264F740-303C-4183-AA62-32BC52D664E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b="0" dirty="0">
              <a:latin typeface="Montserrat" charset="0"/>
              <a:ea typeface="Montserrat" charset="0"/>
              <a:cs typeface="Montserrat" charset="0"/>
            </a:rPr>
            <a:t>The learning algorithm evaluates output (i.e.: makes predictions), compares output against the label, and adjust model weights/parameters and repeat. </a:t>
          </a:r>
          <a:endParaRPr lang="en-US" b="0" dirty="0"/>
        </a:p>
      </dgm:t>
    </dgm:pt>
    <dgm:pt modelId="{ABCD5FC3-6238-459F-8714-FAE03E23A5CD}" type="parTrans" cxnId="{529E21FE-F99B-4E08-B99E-7C6BEBB0AC0D}">
      <dgm:prSet/>
      <dgm:spPr/>
      <dgm:t>
        <a:bodyPr/>
        <a:lstStyle/>
        <a:p>
          <a:endParaRPr lang="en-US"/>
        </a:p>
      </dgm:t>
    </dgm:pt>
    <dgm:pt modelId="{8B658681-656A-4EE2-AE15-A906206A3605}" type="sibTrans" cxnId="{529E21FE-F99B-4E08-B99E-7C6BEBB0AC0D}">
      <dgm:prSet/>
      <dgm:spPr/>
      <dgm:t>
        <a:bodyPr/>
        <a:lstStyle/>
        <a:p>
          <a:endParaRPr lang="en-US"/>
        </a:p>
      </dgm:t>
    </dgm:pt>
    <dgm:pt modelId="{EF73E64B-F33A-47F1-A95E-80DF90592E5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b="0" dirty="0">
              <a:latin typeface="Montserrat" charset="0"/>
              <a:ea typeface="Montserrat" charset="0"/>
              <a:cs typeface="Montserrat" charset="0"/>
            </a:rPr>
            <a:t>Since learning algorithm works with unlabeled data, there is no way to assess the accuracy of the structure suggested by the algorithm</a:t>
          </a:r>
          <a:endParaRPr lang="en-US" b="0" dirty="0"/>
        </a:p>
      </dgm:t>
    </dgm:pt>
    <dgm:pt modelId="{4F8C787D-C89E-4A9E-99E4-CCC129D489B2}" type="parTrans" cxnId="{BA253CDD-7EEE-4357-BB02-CBBA4C3EE57E}">
      <dgm:prSet/>
      <dgm:spPr/>
      <dgm:t>
        <a:bodyPr/>
        <a:lstStyle/>
        <a:p>
          <a:endParaRPr lang="en-US"/>
        </a:p>
      </dgm:t>
    </dgm:pt>
    <dgm:pt modelId="{956A75FB-596D-40AF-B547-27B925DB928F}" type="sibTrans" cxnId="{BA253CDD-7EEE-4357-BB02-CBBA4C3EE57E}">
      <dgm:prSet/>
      <dgm:spPr/>
      <dgm:t>
        <a:bodyPr/>
        <a:lstStyle/>
        <a:p>
          <a:endParaRPr lang="en-US"/>
        </a:p>
      </dgm:t>
    </dgm:pt>
    <dgm:pt modelId="{ABBC5863-7BC0-49AF-B6C3-6B32E34549E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b="0" dirty="0">
              <a:latin typeface="Montserrat" charset="0"/>
              <a:ea typeface="Montserrat" charset="0"/>
              <a:cs typeface="Montserrat" charset="0"/>
            </a:rPr>
            <a:t>Over time, ML models learn to prefer the right kind of action and avoid the wrong one.</a:t>
          </a:r>
          <a:endParaRPr lang="en-US" b="0" dirty="0"/>
        </a:p>
      </dgm:t>
    </dgm:pt>
    <dgm:pt modelId="{44B50FEB-2EF9-496F-AA75-95CC91EE087C}" type="parTrans" cxnId="{4742BE79-3B37-4D1C-BC3A-15B93B87417C}">
      <dgm:prSet/>
      <dgm:spPr/>
      <dgm:t>
        <a:bodyPr/>
        <a:lstStyle/>
        <a:p>
          <a:endParaRPr lang="en-US"/>
        </a:p>
      </dgm:t>
    </dgm:pt>
    <dgm:pt modelId="{C59EE0BF-A56B-434B-8BE2-A7F939BC956A}" type="sibTrans" cxnId="{4742BE79-3B37-4D1C-BC3A-15B93B87417C}">
      <dgm:prSet/>
      <dgm:spPr/>
      <dgm:t>
        <a:bodyPr/>
        <a:lstStyle/>
        <a:p>
          <a:endParaRPr lang="en-US"/>
        </a:p>
      </dgm:t>
    </dgm:pt>
    <dgm:pt modelId="{7C129552-8420-4F0E-A184-AF7C35A3F6D7}" type="pres">
      <dgm:prSet presAssocID="{A5735C6E-F5D7-4D8C-8D7D-3608A45EB7D5}" presName="linear" presStyleCnt="0">
        <dgm:presLayoutVars>
          <dgm:animLvl val="lvl"/>
          <dgm:resizeHandles val="exact"/>
        </dgm:presLayoutVars>
      </dgm:prSet>
      <dgm:spPr/>
    </dgm:pt>
    <dgm:pt modelId="{FC9015F3-1CD7-458E-931B-D1BBA618770C}" type="pres">
      <dgm:prSet presAssocID="{E449825B-888E-403D-87AF-D6957A8FC3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73F0AAC-2453-4AAB-A662-865079D023A4}" type="pres">
      <dgm:prSet presAssocID="{E449825B-888E-403D-87AF-D6957A8FC3A5}" presName="childText" presStyleLbl="revTx" presStyleIdx="0" presStyleCnt="3">
        <dgm:presLayoutVars>
          <dgm:bulletEnabled val="1"/>
        </dgm:presLayoutVars>
      </dgm:prSet>
      <dgm:spPr/>
    </dgm:pt>
    <dgm:pt modelId="{6EBF8624-D175-4624-926C-8C1678AE0AD9}" type="pres">
      <dgm:prSet presAssocID="{3E2ECED6-44B4-4FCF-9297-ED2DD3E5D4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C740EF-9D3B-4763-BBE4-CF9D5E50621D}" type="pres">
      <dgm:prSet presAssocID="{3E2ECED6-44B4-4FCF-9297-ED2DD3E5D479}" presName="childText" presStyleLbl="revTx" presStyleIdx="1" presStyleCnt="3">
        <dgm:presLayoutVars>
          <dgm:bulletEnabled val="1"/>
        </dgm:presLayoutVars>
      </dgm:prSet>
      <dgm:spPr/>
    </dgm:pt>
    <dgm:pt modelId="{4E11BA8B-3E07-4657-9564-26EC4A25FEBD}" type="pres">
      <dgm:prSet presAssocID="{894EBD0A-13AC-4EB1-B19B-787BE34EE1E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CC9B81-DEF0-4D6B-93B4-BB948A64919B}" type="pres">
      <dgm:prSet presAssocID="{894EBD0A-13AC-4EB1-B19B-787BE34EE1E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1D23F18-3828-4D4E-B852-4EEDA26ABFA2}" type="presOf" srcId="{3E2ECED6-44B4-4FCF-9297-ED2DD3E5D479}" destId="{6EBF8624-D175-4624-926C-8C1678AE0AD9}" srcOrd="0" destOrd="0" presId="urn:microsoft.com/office/officeart/2005/8/layout/vList2"/>
    <dgm:cxn modelId="{AFD80432-EE22-40B8-A098-C3BB97287775}" srcId="{A5735C6E-F5D7-4D8C-8D7D-3608A45EB7D5}" destId="{894EBD0A-13AC-4EB1-B19B-787BE34EE1E3}" srcOrd="2" destOrd="0" parTransId="{146EACDC-7068-414E-9B56-0C7C1C7CB669}" sibTransId="{54022A68-180D-4D0B-BDBB-A84C421482A5}"/>
    <dgm:cxn modelId="{9CB1BD39-1EE6-4BB6-9A4C-74465DA87F57}" type="presOf" srcId="{E449825B-888E-403D-87AF-D6957A8FC3A5}" destId="{FC9015F3-1CD7-458E-931B-D1BBA618770C}" srcOrd="0" destOrd="0" presId="urn:microsoft.com/office/officeart/2005/8/layout/vList2"/>
    <dgm:cxn modelId="{4260F55E-D54D-40B9-A39D-A7C541F45833}" srcId="{3E2ECED6-44B4-4FCF-9297-ED2DD3E5D479}" destId="{7EFABA6E-8770-441E-813B-73A571E50E86}" srcOrd="0" destOrd="0" parTransId="{7D3AD717-23A8-43E5-9088-36EE222A166B}" sibTransId="{4ABF6F65-03FA-4CDD-A81C-2943F00F731B}"/>
    <dgm:cxn modelId="{BEAEDF48-6A46-46A8-99A4-C7B583BFF50F}" srcId="{894EBD0A-13AC-4EB1-B19B-787BE34EE1E3}" destId="{B042BA27-96FA-4BE3-BC4E-173B83281DFC}" srcOrd="0" destOrd="0" parTransId="{B7F7E3AE-A6EB-406A-B01F-96D488714580}" sibTransId="{01EC545D-A2CD-47D4-A68C-E3EC0D8437B1}"/>
    <dgm:cxn modelId="{9913B84E-04C8-4070-B41E-1232F3672DC4}" srcId="{A5735C6E-F5D7-4D8C-8D7D-3608A45EB7D5}" destId="{E449825B-888E-403D-87AF-D6957A8FC3A5}" srcOrd="0" destOrd="0" parTransId="{BAD4245C-1EAB-42B2-BE9D-9EEB452AF91B}" sibTransId="{4F6779E3-4375-4E4A-A6C8-87FE0C8E7584}"/>
    <dgm:cxn modelId="{36A95951-C28F-4453-B98F-B354ECEF35DA}" type="presOf" srcId="{B042BA27-96FA-4BE3-BC4E-173B83281DFC}" destId="{E0CC9B81-DEF0-4D6B-93B4-BB948A64919B}" srcOrd="0" destOrd="0" presId="urn:microsoft.com/office/officeart/2005/8/layout/vList2"/>
    <dgm:cxn modelId="{0E489C72-4D30-478B-B25D-2E57B4023F1D}" type="presOf" srcId="{7EFABA6E-8770-441E-813B-73A571E50E86}" destId="{79C740EF-9D3B-4763-BBE4-CF9D5E50621D}" srcOrd="0" destOrd="0" presId="urn:microsoft.com/office/officeart/2005/8/layout/vList2"/>
    <dgm:cxn modelId="{4742BE79-3B37-4D1C-BC3A-15B93B87417C}" srcId="{894EBD0A-13AC-4EB1-B19B-787BE34EE1E3}" destId="{ABBC5863-7BC0-49AF-B6C3-6B32E34549ED}" srcOrd="1" destOrd="0" parTransId="{44B50FEB-2EF9-496F-AA75-95CC91EE087C}" sibTransId="{C59EE0BF-A56B-434B-8BE2-A7F939BC956A}"/>
    <dgm:cxn modelId="{0C89367A-091E-4E37-B0D4-E0AD7CDA2CBB}" srcId="{E449825B-888E-403D-87AF-D6957A8FC3A5}" destId="{D394BE1F-75F5-474F-B381-4A504A7F6DCE}" srcOrd="0" destOrd="0" parTransId="{1D7EE630-84C4-4C47-BC54-3A8482F870C9}" sibTransId="{95819B46-5866-44F8-BA43-F97029030562}"/>
    <dgm:cxn modelId="{1147BC82-35E9-4275-AE6E-EC7E52395A8E}" type="presOf" srcId="{D394BE1F-75F5-474F-B381-4A504A7F6DCE}" destId="{373F0AAC-2453-4AAB-A662-865079D023A4}" srcOrd="0" destOrd="0" presId="urn:microsoft.com/office/officeart/2005/8/layout/vList2"/>
    <dgm:cxn modelId="{04C42D83-5DD2-4744-89AE-64191BBBE06B}" type="presOf" srcId="{4264F740-303C-4183-AA62-32BC52D664EA}" destId="{373F0AAC-2453-4AAB-A662-865079D023A4}" srcOrd="0" destOrd="1" presId="urn:microsoft.com/office/officeart/2005/8/layout/vList2"/>
    <dgm:cxn modelId="{CBCF239F-ED1B-4B55-AB33-31FEA7286C6A}" type="presOf" srcId="{A5735C6E-F5D7-4D8C-8D7D-3608A45EB7D5}" destId="{7C129552-8420-4F0E-A184-AF7C35A3F6D7}" srcOrd="0" destOrd="0" presId="urn:microsoft.com/office/officeart/2005/8/layout/vList2"/>
    <dgm:cxn modelId="{163226B6-C163-41BE-A48F-A758DEE94AAE}" type="presOf" srcId="{ABBC5863-7BC0-49AF-B6C3-6B32E34549ED}" destId="{E0CC9B81-DEF0-4D6B-93B4-BB948A64919B}" srcOrd="0" destOrd="1" presId="urn:microsoft.com/office/officeart/2005/8/layout/vList2"/>
    <dgm:cxn modelId="{DDE4ABB7-1B9E-4152-A384-C4D4F87959AA}" srcId="{A5735C6E-F5D7-4D8C-8D7D-3608A45EB7D5}" destId="{3E2ECED6-44B4-4FCF-9297-ED2DD3E5D479}" srcOrd="1" destOrd="0" parTransId="{587D559D-D438-487D-8F46-77290BC67DD0}" sibTransId="{B1A59FDA-DCE4-4FE2-B94B-1306C62008C8}"/>
    <dgm:cxn modelId="{4672F5C3-3B7B-4AFD-8D75-74AF58CC66AB}" type="presOf" srcId="{EF73E64B-F33A-47F1-A95E-80DF90592E5F}" destId="{79C740EF-9D3B-4763-BBE4-CF9D5E50621D}" srcOrd="0" destOrd="1" presId="urn:microsoft.com/office/officeart/2005/8/layout/vList2"/>
    <dgm:cxn modelId="{BA253CDD-7EEE-4357-BB02-CBBA4C3EE57E}" srcId="{3E2ECED6-44B4-4FCF-9297-ED2DD3E5D479}" destId="{EF73E64B-F33A-47F1-A95E-80DF90592E5F}" srcOrd="1" destOrd="0" parTransId="{4F8C787D-C89E-4A9E-99E4-CCC129D489B2}" sibTransId="{956A75FB-596D-40AF-B547-27B925DB928F}"/>
    <dgm:cxn modelId="{292885DE-75E7-475E-A1C8-67F07A67BD24}" type="presOf" srcId="{894EBD0A-13AC-4EB1-B19B-787BE34EE1E3}" destId="{4E11BA8B-3E07-4657-9564-26EC4A25FEBD}" srcOrd="0" destOrd="0" presId="urn:microsoft.com/office/officeart/2005/8/layout/vList2"/>
    <dgm:cxn modelId="{529E21FE-F99B-4E08-B99E-7C6BEBB0AC0D}" srcId="{E449825B-888E-403D-87AF-D6957A8FC3A5}" destId="{4264F740-303C-4183-AA62-32BC52D664EA}" srcOrd="1" destOrd="0" parTransId="{ABCD5FC3-6238-459F-8714-FAE03E23A5CD}" sibTransId="{8B658681-656A-4EE2-AE15-A906206A3605}"/>
    <dgm:cxn modelId="{464E536B-7BB7-4D58-BFD6-3EFFF7FA2C62}" type="presParOf" srcId="{7C129552-8420-4F0E-A184-AF7C35A3F6D7}" destId="{FC9015F3-1CD7-458E-931B-D1BBA618770C}" srcOrd="0" destOrd="0" presId="urn:microsoft.com/office/officeart/2005/8/layout/vList2"/>
    <dgm:cxn modelId="{2CE412E5-2F14-4EDD-B920-06CE5692515A}" type="presParOf" srcId="{7C129552-8420-4F0E-A184-AF7C35A3F6D7}" destId="{373F0AAC-2453-4AAB-A662-865079D023A4}" srcOrd="1" destOrd="0" presId="urn:microsoft.com/office/officeart/2005/8/layout/vList2"/>
    <dgm:cxn modelId="{D509E6D1-6D8F-49DB-A1E7-1B59C91EA6FF}" type="presParOf" srcId="{7C129552-8420-4F0E-A184-AF7C35A3F6D7}" destId="{6EBF8624-D175-4624-926C-8C1678AE0AD9}" srcOrd="2" destOrd="0" presId="urn:microsoft.com/office/officeart/2005/8/layout/vList2"/>
    <dgm:cxn modelId="{BD69B845-B76B-4D5E-AD46-8CC952BADF82}" type="presParOf" srcId="{7C129552-8420-4F0E-A184-AF7C35A3F6D7}" destId="{79C740EF-9D3B-4763-BBE4-CF9D5E50621D}" srcOrd="3" destOrd="0" presId="urn:microsoft.com/office/officeart/2005/8/layout/vList2"/>
    <dgm:cxn modelId="{1E0BD5A7-67CD-4E9D-9416-F1A0AC76EBD3}" type="presParOf" srcId="{7C129552-8420-4F0E-A184-AF7C35A3F6D7}" destId="{4E11BA8B-3E07-4657-9564-26EC4A25FEBD}" srcOrd="4" destOrd="0" presId="urn:microsoft.com/office/officeart/2005/8/layout/vList2"/>
    <dgm:cxn modelId="{673DFCD1-B387-43EA-AEE5-0CAB1F2C060E}" type="presParOf" srcId="{7C129552-8420-4F0E-A184-AF7C35A3F6D7}" destId="{E0CC9B81-DEF0-4D6B-93B4-BB948A64919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E24BF0-F236-4C0F-830A-F2902F85FFAF}" type="doc">
      <dgm:prSet loTypeId="urn:microsoft.com/office/officeart/2005/8/layout/default" loCatId="list" qsTypeId="urn:microsoft.com/office/officeart/2005/8/quickstyle/simple1" qsCatId="simple" csTypeId="urn:microsoft.com/office/officeart/2005/8/colors/accent4_3" csCatId="accent4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EB5A8D17-2BC3-4387-A471-AD5A5B047A56}">
      <dgm:prSet phldrT="[Text]" custT="1"/>
      <dgm:spPr>
        <a:solidFill>
          <a:srgbClr val="FFC000">
            <a:shade val="50000"/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spcFirstLastPara="0" vert="horz" wrap="square" lIns="99060" tIns="99060" rIns="99060" bIns="99060" numCol="1" spcCol="1270" anchor="ctr" anchorCtr="0"/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Modern state of the art deep learning models require a massive amount of labeled datasets </a:t>
          </a:r>
          <a:endParaRPr lang="en-US" sz="2600" kern="1200" dirty="0">
            <a:solidFill>
              <a:prstClr val="black"/>
            </a:solidFill>
            <a:latin typeface="Calibri"/>
            <a:ea typeface="+mn-ea"/>
            <a:cs typeface="+mn-cs"/>
          </a:endParaRPr>
        </a:p>
      </dgm:t>
    </dgm:pt>
    <dgm:pt modelId="{3478E015-DB0B-4025-9436-17F83165F6AC}" type="parTrans" cxnId="{C9FFAF4B-B904-40AB-A297-C69FB1C5501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B98D3D9-0984-4450-97A0-8CDFC42084B7}" type="sibTrans" cxnId="{C9FFAF4B-B904-40AB-A297-C69FB1C5501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E5AE3F7-7696-42DC-B888-F6395C9552F7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>
              <a:solidFill>
                <a:schemeClr val="tx1"/>
              </a:solidFill>
            </a:rPr>
            <a:t>Large team of Human labelers are required to do the labeling</a:t>
          </a:r>
          <a:endParaRPr lang="en-CA" dirty="0">
            <a:solidFill>
              <a:schemeClr val="tx1"/>
            </a:solidFill>
          </a:endParaRPr>
        </a:p>
      </dgm:t>
    </dgm:pt>
    <dgm:pt modelId="{264B168A-EE93-40DB-BD30-A013B52DEE01}" type="parTrans" cxnId="{F7282424-5480-4984-8CA3-83E80CD70F6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BD644F9-AD86-4C13-A530-2184934018C1}" type="sibTrans" cxnId="{F7282424-5480-4984-8CA3-83E80CD70F6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8269F2D-ECC2-47B5-AB6D-7E031A750E93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Inherent biases in human labelers require controls/standardization</a:t>
          </a:r>
        </a:p>
      </dgm:t>
    </dgm:pt>
    <dgm:pt modelId="{EA5BF697-B72F-4155-89C6-FAE670E104B7}" type="parTrans" cxnId="{10FA0CA2-4878-4DD4-8497-BFA7496D7FE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F09C1C5-252E-4C93-B3C9-9DE072EE4822}" type="sibTrans" cxnId="{10FA0CA2-4878-4DD4-8497-BFA7496D7FE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72D7149-69B3-4269-AFAF-530FC8D3B20F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Most data scientists’ time is spent curating and labeling data </a:t>
          </a:r>
        </a:p>
      </dgm:t>
    </dgm:pt>
    <dgm:pt modelId="{341CBE24-3FBF-4B67-8001-2150810C0DCC}" type="parTrans" cxnId="{D75173D1-B0A3-44EA-9844-AD5C5254ED2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5913407-364D-4624-BD49-DDF348025EF0}" type="sibTrans" cxnId="{D75173D1-B0A3-44EA-9844-AD5C5254ED2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F368771-1999-4351-91A1-2AC5755215E7}" type="pres">
      <dgm:prSet presAssocID="{85E24BF0-F236-4C0F-830A-F2902F85FFAF}" presName="diagram" presStyleCnt="0">
        <dgm:presLayoutVars>
          <dgm:dir/>
          <dgm:resizeHandles val="exact"/>
        </dgm:presLayoutVars>
      </dgm:prSet>
      <dgm:spPr/>
    </dgm:pt>
    <dgm:pt modelId="{98D0BBD9-5056-4245-9A41-523361966BA4}" type="pres">
      <dgm:prSet presAssocID="{EB5A8D17-2BC3-4387-A471-AD5A5B047A56}" presName="node" presStyleLbl="node1" presStyleIdx="0" presStyleCnt="4">
        <dgm:presLayoutVars>
          <dgm:bulletEnabled val="1"/>
        </dgm:presLayoutVars>
      </dgm:prSet>
      <dgm:spPr>
        <a:xfrm>
          <a:off x="992" y="194138"/>
          <a:ext cx="3869531" cy="2321718"/>
        </a:xfrm>
        <a:prstGeom prst="rect">
          <a:avLst/>
        </a:prstGeom>
      </dgm:spPr>
    </dgm:pt>
    <dgm:pt modelId="{6BCCB56D-9DB4-460B-822B-2516E66C9E20}" type="pres">
      <dgm:prSet presAssocID="{CB98D3D9-0984-4450-97A0-8CDFC42084B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5606994-DF53-4062-955A-8717BB1C330F}" type="pres">
      <dgm:prSet presAssocID="{0E5AE3F7-7696-42DC-B888-F6395C9552F7}" presName="node" presStyleLbl="node1" presStyleIdx="1" presStyleCnt="4">
        <dgm:presLayoutVars>
          <dgm:bulletEnabled val="1"/>
        </dgm:presLayoutVars>
      </dgm:prSet>
      <dgm:spPr/>
    </dgm:pt>
    <dgm:pt modelId="{12CE333B-F12C-43BE-A809-CEDC13256870}" type="pres">
      <dgm:prSet presAssocID="{EBD644F9-AD86-4C13-A530-2184934018C1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3E80703-F419-42B6-B4B1-A2CD5DF0CB13}" type="pres">
      <dgm:prSet presAssocID="{58269F2D-ECC2-47B5-AB6D-7E031A750E93}" presName="node" presStyleLbl="node1" presStyleIdx="2" presStyleCnt="4">
        <dgm:presLayoutVars>
          <dgm:bulletEnabled val="1"/>
        </dgm:presLayoutVars>
      </dgm:prSet>
      <dgm:spPr/>
    </dgm:pt>
    <dgm:pt modelId="{D0662533-5BFF-4FDE-96E7-4AA345709F19}" type="pres">
      <dgm:prSet presAssocID="{AF09C1C5-252E-4C93-B3C9-9DE072EE4822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BF2C202-B9E0-485C-ACDB-AD615650A29F}" type="pres">
      <dgm:prSet presAssocID="{472D7149-69B3-4269-AFAF-530FC8D3B20F}" presName="node" presStyleLbl="node1" presStyleIdx="3" presStyleCnt="4">
        <dgm:presLayoutVars>
          <dgm:bulletEnabled val="1"/>
        </dgm:presLayoutVars>
      </dgm:prSet>
      <dgm:spPr/>
    </dgm:pt>
  </dgm:ptLst>
  <dgm:cxnLst>
    <dgm:cxn modelId="{EEB69102-0CC3-4C11-99E0-B64BB4C8058D}" type="presOf" srcId="{0E5AE3F7-7696-42DC-B888-F6395C9552F7}" destId="{A5606994-DF53-4062-955A-8717BB1C330F}" srcOrd="0" destOrd="0" presId="urn:microsoft.com/office/officeart/2005/8/layout/default"/>
    <dgm:cxn modelId="{F7282424-5480-4984-8CA3-83E80CD70F6A}" srcId="{85E24BF0-F236-4C0F-830A-F2902F85FFAF}" destId="{0E5AE3F7-7696-42DC-B888-F6395C9552F7}" srcOrd="1" destOrd="0" parTransId="{264B168A-EE93-40DB-BD30-A013B52DEE01}" sibTransId="{EBD644F9-AD86-4C13-A530-2184934018C1}"/>
    <dgm:cxn modelId="{E6EA033E-B7F1-4E90-945E-6F53D830504D}" type="presOf" srcId="{472D7149-69B3-4269-AFAF-530FC8D3B20F}" destId="{7BF2C202-B9E0-485C-ACDB-AD615650A29F}" srcOrd="0" destOrd="0" presId="urn:microsoft.com/office/officeart/2005/8/layout/default"/>
    <dgm:cxn modelId="{C9FFAF4B-B904-40AB-A297-C69FB1C5501E}" srcId="{85E24BF0-F236-4C0F-830A-F2902F85FFAF}" destId="{EB5A8D17-2BC3-4387-A471-AD5A5B047A56}" srcOrd="0" destOrd="0" parTransId="{3478E015-DB0B-4025-9436-17F83165F6AC}" sibTransId="{CB98D3D9-0984-4450-97A0-8CDFC42084B7}"/>
    <dgm:cxn modelId="{EBF4F64F-DEB8-41EF-BC29-64D9F472FD35}" type="presOf" srcId="{85E24BF0-F236-4C0F-830A-F2902F85FFAF}" destId="{4F368771-1999-4351-91A1-2AC5755215E7}" srcOrd="0" destOrd="0" presId="urn:microsoft.com/office/officeart/2005/8/layout/default"/>
    <dgm:cxn modelId="{4D378F57-BAB4-45B4-A079-88C5D4C8C104}" type="presOf" srcId="{EB5A8D17-2BC3-4387-A471-AD5A5B047A56}" destId="{98D0BBD9-5056-4245-9A41-523361966BA4}" srcOrd="0" destOrd="0" presId="urn:microsoft.com/office/officeart/2005/8/layout/default"/>
    <dgm:cxn modelId="{10FA0CA2-4878-4DD4-8497-BFA7496D7FE5}" srcId="{85E24BF0-F236-4C0F-830A-F2902F85FFAF}" destId="{58269F2D-ECC2-47B5-AB6D-7E031A750E93}" srcOrd="2" destOrd="0" parTransId="{EA5BF697-B72F-4155-89C6-FAE670E104B7}" sibTransId="{AF09C1C5-252E-4C93-B3C9-9DE072EE4822}"/>
    <dgm:cxn modelId="{D75173D1-B0A3-44EA-9844-AD5C5254ED2A}" srcId="{85E24BF0-F236-4C0F-830A-F2902F85FFAF}" destId="{472D7149-69B3-4269-AFAF-530FC8D3B20F}" srcOrd="3" destOrd="0" parTransId="{341CBE24-3FBF-4B67-8001-2150810C0DCC}" sibTransId="{B5913407-364D-4624-BD49-DDF348025EF0}"/>
    <dgm:cxn modelId="{9E5A37E1-FE0C-4540-BB7A-07AEAB1E165B}" type="presOf" srcId="{58269F2D-ECC2-47B5-AB6D-7E031A750E93}" destId="{03E80703-F419-42B6-B4B1-A2CD5DF0CB13}" srcOrd="0" destOrd="0" presId="urn:microsoft.com/office/officeart/2005/8/layout/default"/>
    <dgm:cxn modelId="{486418D9-E8B2-45C9-B6D6-9432C9F29031}" type="presParOf" srcId="{4F368771-1999-4351-91A1-2AC5755215E7}" destId="{98D0BBD9-5056-4245-9A41-523361966BA4}" srcOrd="0" destOrd="0" presId="urn:microsoft.com/office/officeart/2005/8/layout/default"/>
    <dgm:cxn modelId="{22348208-F36D-4A8D-AD09-647B52ECEF2F}" type="presParOf" srcId="{4F368771-1999-4351-91A1-2AC5755215E7}" destId="{6BCCB56D-9DB4-460B-822B-2516E66C9E20}" srcOrd="1" destOrd="0" presId="urn:microsoft.com/office/officeart/2005/8/layout/default"/>
    <dgm:cxn modelId="{FF2D0794-0EF5-43E6-8DC1-C86E1DAC6BAC}" type="presParOf" srcId="{4F368771-1999-4351-91A1-2AC5755215E7}" destId="{A5606994-DF53-4062-955A-8717BB1C330F}" srcOrd="2" destOrd="0" presId="urn:microsoft.com/office/officeart/2005/8/layout/default"/>
    <dgm:cxn modelId="{E56B6D9B-E3CD-47AD-839A-2F8E61F66FCE}" type="presParOf" srcId="{4F368771-1999-4351-91A1-2AC5755215E7}" destId="{12CE333B-F12C-43BE-A809-CEDC13256870}" srcOrd="3" destOrd="0" presId="urn:microsoft.com/office/officeart/2005/8/layout/default"/>
    <dgm:cxn modelId="{5691C33E-B2D0-47F8-927C-EC94E39B84F1}" type="presParOf" srcId="{4F368771-1999-4351-91A1-2AC5755215E7}" destId="{03E80703-F419-42B6-B4B1-A2CD5DF0CB13}" srcOrd="4" destOrd="0" presId="urn:microsoft.com/office/officeart/2005/8/layout/default"/>
    <dgm:cxn modelId="{EC332547-2E1E-4A7E-AE75-D0CC1EA92E09}" type="presParOf" srcId="{4F368771-1999-4351-91A1-2AC5755215E7}" destId="{D0662533-5BFF-4FDE-96E7-4AA345709F19}" srcOrd="5" destOrd="0" presId="urn:microsoft.com/office/officeart/2005/8/layout/default"/>
    <dgm:cxn modelId="{EB99B152-EB8B-483F-BC64-1055F4AD8618}" type="presParOf" srcId="{4F368771-1999-4351-91A1-2AC5755215E7}" destId="{7BF2C202-B9E0-485C-ACDB-AD615650A29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D071C1-0247-45A7-8989-CB5370B66006}" type="doc">
      <dgm:prSet loTypeId="urn:microsoft.com/office/officeart/2005/8/layout/default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213A0656-9623-4258-8C81-4296FD1C9F8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Text Data Analysis (News and Social Media Feeds)</a:t>
          </a:r>
        </a:p>
      </dgm:t>
    </dgm:pt>
    <dgm:pt modelId="{38AA854B-A5D9-49A1-A5A9-8E38F8977342}" type="parTrans" cxnId="{F1C7D2B5-15F9-41EA-935C-AC6D7842E7A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849D7B8-0EB6-4A74-ABB6-AE6DDBB0F323}" type="sibTrans" cxnId="{F1C7D2B5-15F9-41EA-935C-AC6D7842E7A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22680EA-89DA-4960-8DD8-092E2E848568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Manufacturing Services: identify defects from images</a:t>
          </a:r>
        </a:p>
      </dgm:t>
    </dgm:pt>
    <dgm:pt modelId="{9EE7D761-AFF7-4873-805F-1385AA5AF2D0}" type="parTrans" cxnId="{5B0098E8-5790-4639-962F-1BAA9079996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AB6B6A9-1547-495A-82C3-B46A8774D54D}" type="sibTrans" cxnId="{5B0098E8-5790-4639-962F-1BAA9079996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C8F714B-1C22-43E3-8C38-457F881A74D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Self-Driving Cars: label pedestrians, vehicles and traffic devices</a:t>
          </a:r>
        </a:p>
      </dgm:t>
    </dgm:pt>
    <dgm:pt modelId="{17BB443E-6145-4C0F-9A3F-192C5291BD46}" type="parTrans" cxnId="{02228DA0-941D-4C40-864E-9679DABC183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919C198-1000-491F-B58F-31A1FB8765C7}" type="sibTrans" cxnId="{02228DA0-941D-4C40-864E-9679DABC183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F957A4D-E1C9-425C-A17E-A04F5F24E9A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AI-powered precision Agriculture: Identify precise locations of crops vs. weeds from images</a:t>
          </a:r>
        </a:p>
      </dgm:t>
    </dgm:pt>
    <dgm:pt modelId="{B8942F6D-C125-482E-A19C-FE3398EA754E}" type="parTrans" cxnId="{A50E6E91-7D9F-4556-9C16-F9C7DA14F71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B065BAF-E4FB-47CC-A0F5-6BC86C4D5363}" type="sibTrans" cxnId="{A50E6E91-7D9F-4556-9C16-F9C7DA14F71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520596F-3700-496B-8FFE-B6016BF3B7A5}" type="pres">
      <dgm:prSet presAssocID="{27D071C1-0247-45A7-8989-CB5370B66006}" presName="diagram" presStyleCnt="0">
        <dgm:presLayoutVars>
          <dgm:dir/>
          <dgm:resizeHandles val="exact"/>
        </dgm:presLayoutVars>
      </dgm:prSet>
      <dgm:spPr/>
    </dgm:pt>
    <dgm:pt modelId="{8DA68BAA-C2D6-4D1B-BF02-4F7628F4F653}" type="pres">
      <dgm:prSet presAssocID="{213A0656-9623-4258-8C81-4296FD1C9F8D}" presName="node" presStyleLbl="node1" presStyleIdx="0" presStyleCnt="4" custLinFactNeighborX="-6908" custLinFactNeighborY="-420">
        <dgm:presLayoutVars>
          <dgm:bulletEnabled val="1"/>
        </dgm:presLayoutVars>
      </dgm:prSet>
      <dgm:spPr/>
    </dgm:pt>
    <dgm:pt modelId="{79CAB29F-9FDC-47DE-B473-D36E2E915355}" type="pres">
      <dgm:prSet presAssocID="{9849D7B8-0EB6-4A74-ABB6-AE6DDBB0F323}" presName="sibTrans" presStyleCnt="0"/>
      <dgm:spPr/>
    </dgm:pt>
    <dgm:pt modelId="{EC6BC140-B582-407D-90D3-C43DFA74BB0D}" type="pres">
      <dgm:prSet presAssocID="{022680EA-89DA-4960-8DD8-092E2E848568}" presName="node" presStyleLbl="node1" presStyleIdx="1" presStyleCnt="4">
        <dgm:presLayoutVars>
          <dgm:bulletEnabled val="1"/>
        </dgm:presLayoutVars>
      </dgm:prSet>
      <dgm:spPr/>
    </dgm:pt>
    <dgm:pt modelId="{C6165A26-15DA-4683-88C1-36420BDDDBA8}" type="pres">
      <dgm:prSet presAssocID="{1AB6B6A9-1547-495A-82C3-B46A8774D54D}" presName="sibTrans" presStyleCnt="0"/>
      <dgm:spPr/>
    </dgm:pt>
    <dgm:pt modelId="{9B4A3348-9888-444A-8C01-BA0533AF561F}" type="pres">
      <dgm:prSet presAssocID="{AC8F714B-1C22-43E3-8C38-457F881A74DE}" presName="node" presStyleLbl="node1" presStyleIdx="2" presStyleCnt="4">
        <dgm:presLayoutVars>
          <dgm:bulletEnabled val="1"/>
        </dgm:presLayoutVars>
      </dgm:prSet>
      <dgm:spPr/>
    </dgm:pt>
    <dgm:pt modelId="{2DCE13CA-82B7-433F-A24B-5A0C73B28E47}" type="pres">
      <dgm:prSet presAssocID="{C919C198-1000-491F-B58F-31A1FB8765C7}" presName="sibTrans" presStyleCnt="0"/>
      <dgm:spPr/>
    </dgm:pt>
    <dgm:pt modelId="{FB312B17-76A5-4A6F-9363-8EE675B6E51C}" type="pres">
      <dgm:prSet presAssocID="{4F957A4D-E1C9-425C-A17E-A04F5F24E9AC}" presName="node" presStyleLbl="node1" presStyleIdx="3" presStyleCnt="4">
        <dgm:presLayoutVars>
          <dgm:bulletEnabled val="1"/>
        </dgm:presLayoutVars>
      </dgm:prSet>
      <dgm:spPr/>
    </dgm:pt>
  </dgm:ptLst>
  <dgm:cxnLst>
    <dgm:cxn modelId="{13CC8D15-2237-4BAB-B7F0-6CF415745257}" type="presOf" srcId="{AC8F714B-1C22-43E3-8C38-457F881A74DE}" destId="{9B4A3348-9888-444A-8C01-BA0533AF561F}" srcOrd="0" destOrd="0" presId="urn:microsoft.com/office/officeart/2005/8/layout/default"/>
    <dgm:cxn modelId="{2EB6874E-43C4-4F0C-8C42-378DFB2369B6}" type="presOf" srcId="{27D071C1-0247-45A7-8989-CB5370B66006}" destId="{2520596F-3700-496B-8FFE-B6016BF3B7A5}" srcOrd="0" destOrd="0" presId="urn:microsoft.com/office/officeart/2005/8/layout/default"/>
    <dgm:cxn modelId="{E9A5878D-D0B4-43F1-8083-00D9CFFE6714}" type="presOf" srcId="{4F957A4D-E1C9-425C-A17E-A04F5F24E9AC}" destId="{FB312B17-76A5-4A6F-9363-8EE675B6E51C}" srcOrd="0" destOrd="0" presId="urn:microsoft.com/office/officeart/2005/8/layout/default"/>
    <dgm:cxn modelId="{A50E6E91-7D9F-4556-9C16-F9C7DA14F71C}" srcId="{27D071C1-0247-45A7-8989-CB5370B66006}" destId="{4F957A4D-E1C9-425C-A17E-A04F5F24E9AC}" srcOrd="3" destOrd="0" parTransId="{B8942F6D-C125-482E-A19C-FE3398EA754E}" sibTransId="{8B065BAF-E4FB-47CC-A0F5-6BC86C4D5363}"/>
    <dgm:cxn modelId="{0D001299-8578-4259-8CB2-12ABD87ACB4A}" type="presOf" srcId="{213A0656-9623-4258-8C81-4296FD1C9F8D}" destId="{8DA68BAA-C2D6-4D1B-BF02-4F7628F4F653}" srcOrd="0" destOrd="0" presId="urn:microsoft.com/office/officeart/2005/8/layout/default"/>
    <dgm:cxn modelId="{02228DA0-941D-4C40-864E-9679DABC183A}" srcId="{27D071C1-0247-45A7-8989-CB5370B66006}" destId="{AC8F714B-1C22-43E3-8C38-457F881A74DE}" srcOrd="2" destOrd="0" parTransId="{17BB443E-6145-4C0F-9A3F-192C5291BD46}" sibTransId="{C919C198-1000-491F-B58F-31A1FB8765C7}"/>
    <dgm:cxn modelId="{F1C7D2B5-15F9-41EA-935C-AC6D7842E7A9}" srcId="{27D071C1-0247-45A7-8989-CB5370B66006}" destId="{213A0656-9623-4258-8C81-4296FD1C9F8D}" srcOrd="0" destOrd="0" parTransId="{38AA854B-A5D9-49A1-A5A9-8E38F8977342}" sibTransId="{9849D7B8-0EB6-4A74-ABB6-AE6DDBB0F323}"/>
    <dgm:cxn modelId="{87DB3ADF-9DEA-4C1A-A995-DC08E168C8F3}" type="presOf" srcId="{022680EA-89DA-4960-8DD8-092E2E848568}" destId="{EC6BC140-B582-407D-90D3-C43DFA74BB0D}" srcOrd="0" destOrd="0" presId="urn:microsoft.com/office/officeart/2005/8/layout/default"/>
    <dgm:cxn modelId="{5B0098E8-5790-4639-962F-1BAA9079996D}" srcId="{27D071C1-0247-45A7-8989-CB5370B66006}" destId="{022680EA-89DA-4960-8DD8-092E2E848568}" srcOrd="1" destOrd="0" parTransId="{9EE7D761-AFF7-4873-805F-1385AA5AF2D0}" sibTransId="{1AB6B6A9-1547-495A-82C3-B46A8774D54D}"/>
    <dgm:cxn modelId="{086084C1-0A56-4308-968B-BAF656CD3760}" type="presParOf" srcId="{2520596F-3700-496B-8FFE-B6016BF3B7A5}" destId="{8DA68BAA-C2D6-4D1B-BF02-4F7628F4F653}" srcOrd="0" destOrd="0" presId="urn:microsoft.com/office/officeart/2005/8/layout/default"/>
    <dgm:cxn modelId="{397E379A-C3C5-4FB6-A9D5-F85ADDEC8471}" type="presParOf" srcId="{2520596F-3700-496B-8FFE-B6016BF3B7A5}" destId="{79CAB29F-9FDC-47DE-B473-D36E2E915355}" srcOrd="1" destOrd="0" presId="urn:microsoft.com/office/officeart/2005/8/layout/default"/>
    <dgm:cxn modelId="{7FA29920-8D55-410A-AACC-351FB7BD760D}" type="presParOf" srcId="{2520596F-3700-496B-8FFE-B6016BF3B7A5}" destId="{EC6BC140-B582-407D-90D3-C43DFA74BB0D}" srcOrd="2" destOrd="0" presId="urn:microsoft.com/office/officeart/2005/8/layout/default"/>
    <dgm:cxn modelId="{6BDE0D2F-40B4-4E6F-9DCE-0CC279A91E8D}" type="presParOf" srcId="{2520596F-3700-496B-8FFE-B6016BF3B7A5}" destId="{C6165A26-15DA-4683-88C1-36420BDDDBA8}" srcOrd="3" destOrd="0" presId="urn:microsoft.com/office/officeart/2005/8/layout/default"/>
    <dgm:cxn modelId="{C5A3B114-917E-4E28-8734-BE39DEF8CFD9}" type="presParOf" srcId="{2520596F-3700-496B-8FFE-B6016BF3B7A5}" destId="{9B4A3348-9888-444A-8C01-BA0533AF561F}" srcOrd="4" destOrd="0" presId="urn:microsoft.com/office/officeart/2005/8/layout/default"/>
    <dgm:cxn modelId="{B96F0D85-8B7C-4D73-AC97-F922EAD5BCFE}" type="presParOf" srcId="{2520596F-3700-496B-8FFE-B6016BF3B7A5}" destId="{2DCE13CA-82B7-433F-A24B-5A0C73B28E47}" srcOrd="5" destOrd="0" presId="urn:microsoft.com/office/officeart/2005/8/layout/default"/>
    <dgm:cxn modelId="{B1AA8B64-99BD-49F4-89E9-3F8ACEE45E2E}" type="presParOf" srcId="{2520596F-3700-496B-8FFE-B6016BF3B7A5}" destId="{FB312B17-76A5-4A6F-9363-8EE675B6E51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68BAA-C2D6-4D1B-BF02-4F7628F4F653}">
      <dsp:nvSpPr>
        <dsp:cNvPr id="0" name=""/>
        <dsp:cNvSpPr/>
      </dsp:nvSpPr>
      <dsp:spPr>
        <a:xfrm>
          <a:off x="182" y="0"/>
          <a:ext cx="4003432" cy="2402059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Public Mechanical Turks: </a:t>
          </a:r>
          <a:r>
            <a:rPr lang="en-US" sz="2200" kern="1200" dirty="0">
              <a:solidFill>
                <a:schemeClr val="tx1"/>
              </a:solidFill>
            </a:rPr>
            <a:t>Amazon </a:t>
          </a:r>
          <a:r>
            <a:rPr lang="en-US" sz="2200" kern="1200" dirty="0" err="1">
              <a:solidFill>
                <a:schemeClr val="tx1"/>
              </a:solidFill>
            </a:rPr>
            <a:t>SageMaker</a:t>
          </a:r>
          <a:r>
            <a:rPr lang="en-US" sz="2200" kern="1200" dirty="0">
              <a:solidFill>
                <a:schemeClr val="tx1"/>
              </a:solidFill>
            </a:rPr>
            <a:t> facilitates the interaction between customers who require data labeling and an on-demand 24x7 global workforce of 500K contractors globally.  </a:t>
          </a:r>
        </a:p>
      </dsp:txBody>
      <dsp:txXfrm>
        <a:off x="182" y="0"/>
        <a:ext cx="4003432" cy="2402059"/>
      </dsp:txXfrm>
    </dsp:sp>
    <dsp:sp modelId="{DB842461-1AA7-466F-A6B8-D4650776A280}">
      <dsp:nvSpPr>
        <dsp:cNvPr id="0" name=""/>
        <dsp:cNvSpPr/>
      </dsp:nvSpPr>
      <dsp:spPr>
        <a:xfrm>
          <a:off x="4680515" y="2803"/>
          <a:ext cx="4003432" cy="2402059"/>
        </a:xfrm>
        <a:prstGeom prst="rect">
          <a:avLst/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Private: </a:t>
          </a:r>
          <a:r>
            <a:rPr lang="en-US" sz="2200" kern="1200" dirty="0">
              <a:solidFill>
                <a:schemeClr val="tx1"/>
              </a:solidFill>
            </a:rPr>
            <a:t>A team of labelers can be specified by the customer including their own private labelers. Everything is managed through </a:t>
          </a:r>
          <a:r>
            <a:rPr lang="en-US" sz="2200" kern="1200" dirty="0" err="1">
              <a:solidFill>
                <a:schemeClr val="tx1"/>
              </a:solidFill>
            </a:rPr>
            <a:t>SageMaker</a:t>
          </a:r>
          <a:r>
            <a:rPr lang="en-US" sz="2200" kern="1200" dirty="0">
              <a:solidFill>
                <a:schemeClr val="tx1"/>
              </a:solidFill>
            </a:rPr>
            <a:t> Ground Truth. No need for labelers to have IAM or Amazon account.</a:t>
          </a:r>
        </a:p>
      </dsp:txBody>
      <dsp:txXfrm>
        <a:off x="4680515" y="2803"/>
        <a:ext cx="4003432" cy="2402059"/>
      </dsp:txXfrm>
    </dsp:sp>
    <dsp:sp modelId="{A6291261-E7D5-4C29-82FF-F58C132EC3AF}">
      <dsp:nvSpPr>
        <dsp:cNvPr id="0" name=""/>
        <dsp:cNvSpPr/>
      </dsp:nvSpPr>
      <dsp:spPr>
        <a:xfrm>
          <a:off x="2478627" y="2805206"/>
          <a:ext cx="4003432" cy="2402059"/>
        </a:xfrm>
        <a:prstGeom prst="rect">
          <a:avLst/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Vendors: </a:t>
          </a:r>
          <a:r>
            <a:rPr lang="en-US" sz="2200" kern="1200" dirty="0" err="1">
              <a:solidFill>
                <a:schemeClr val="tx1"/>
              </a:solidFill>
            </a:rPr>
            <a:t>SageMaker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Groundtruth</a:t>
          </a:r>
          <a:r>
            <a:rPr lang="en-US" sz="2200" kern="1200" dirty="0">
              <a:solidFill>
                <a:schemeClr val="tx1"/>
              </a:solidFill>
            </a:rPr>
            <a:t> provides a curated third-party vendors who can offer data labeling services. </a:t>
          </a:r>
        </a:p>
      </dsp:txBody>
      <dsp:txXfrm>
        <a:off x="2478627" y="2805206"/>
        <a:ext cx="4003432" cy="2402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015F3-1CD7-458E-931B-D1BBA618770C}">
      <dsp:nvSpPr>
        <dsp:cNvPr id="0" name=""/>
        <dsp:cNvSpPr/>
      </dsp:nvSpPr>
      <dsp:spPr>
        <a:xfrm>
          <a:off x="0" y="118064"/>
          <a:ext cx="9180542" cy="551655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Supervised Learning</a:t>
          </a:r>
        </a:p>
      </dsp:txBody>
      <dsp:txXfrm>
        <a:off x="26930" y="144994"/>
        <a:ext cx="9126682" cy="497795"/>
      </dsp:txXfrm>
    </dsp:sp>
    <dsp:sp modelId="{373F0AAC-2453-4AAB-A662-865079D023A4}">
      <dsp:nvSpPr>
        <dsp:cNvPr id="0" name=""/>
        <dsp:cNvSpPr/>
      </dsp:nvSpPr>
      <dsp:spPr>
        <a:xfrm>
          <a:off x="0" y="669719"/>
          <a:ext cx="9180542" cy="1380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4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CA" sz="1800" b="0" kern="1200" dirty="0">
              <a:latin typeface="Montserrat" charset="0"/>
              <a:ea typeface="Montserrat" charset="0"/>
              <a:cs typeface="Montserrat" charset="0"/>
            </a:rPr>
            <a:t>Used in cases where large dataset with known labels (outputs) are available.</a:t>
          </a:r>
          <a:endParaRPr lang="en-US" sz="1800" b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CA" sz="1800" b="0" kern="1200" dirty="0">
              <a:latin typeface="Montserrat" charset="0"/>
              <a:ea typeface="Montserrat" charset="0"/>
              <a:cs typeface="Montserrat" charset="0"/>
            </a:rPr>
            <a:t>The learning algorithm evaluates output (i.e.: makes predictions), compares output against the label, and adjust model weights/parameters and repeat. </a:t>
          </a:r>
          <a:endParaRPr lang="en-US" sz="1800" b="0" kern="1200" dirty="0"/>
        </a:p>
      </dsp:txBody>
      <dsp:txXfrm>
        <a:off x="0" y="669719"/>
        <a:ext cx="9180542" cy="1380690"/>
      </dsp:txXfrm>
    </dsp:sp>
    <dsp:sp modelId="{6EBF8624-D175-4624-926C-8C1678AE0AD9}">
      <dsp:nvSpPr>
        <dsp:cNvPr id="0" name=""/>
        <dsp:cNvSpPr/>
      </dsp:nvSpPr>
      <dsp:spPr>
        <a:xfrm>
          <a:off x="0" y="2050410"/>
          <a:ext cx="9180542" cy="551655"/>
        </a:xfrm>
        <a:prstGeom prst="roundRect">
          <a:avLst/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Unsupervised Learning</a:t>
          </a:r>
        </a:p>
      </dsp:txBody>
      <dsp:txXfrm>
        <a:off x="26930" y="2077340"/>
        <a:ext cx="9126682" cy="497795"/>
      </dsp:txXfrm>
    </dsp:sp>
    <dsp:sp modelId="{79C740EF-9D3B-4763-BBE4-CF9D5E50621D}">
      <dsp:nvSpPr>
        <dsp:cNvPr id="0" name=""/>
        <dsp:cNvSpPr/>
      </dsp:nvSpPr>
      <dsp:spPr>
        <a:xfrm>
          <a:off x="0" y="2602065"/>
          <a:ext cx="9180542" cy="880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4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CA" sz="1800" b="0" kern="1200" dirty="0">
              <a:latin typeface="Montserrat" charset="0"/>
              <a:ea typeface="Montserrat" charset="0"/>
              <a:cs typeface="Montserrat" charset="0"/>
            </a:rPr>
            <a:t>Used with "unlabeled" data (not categorized) (Ex: k-means clustering). </a:t>
          </a:r>
          <a:endParaRPr lang="en-US" sz="1800" b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CA" sz="1800" b="0" kern="1200" dirty="0">
              <a:latin typeface="Montserrat" charset="0"/>
              <a:ea typeface="Montserrat" charset="0"/>
              <a:cs typeface="Montserrat" charset="0"/>
            </a:rPr>
            <a:t>Since learning algorithm works with unlabeled data, there is no way to assess the accuracy of the structure suggested by the algorithm</a:t>
          </a:r>
          <a:endParaRPr lang="en-US" sz="1800" b="0" kern="1200" dirty="0"/>
        </a:p>
      </dsp:txBody>
      <dsp:txXfrm>
        <a:off x="0" y="2602065"/>
        <a:ext cx="9180542" cy="880785"/>
      </dsp:txXfrm>
    </dsp:sp>
    <dsp:sp modelId="{4E11BA8B-3E07-4657-9564-26EC4A25FEBD}">
      <dsp:nvSpPr>
        <dsp:cNvPr id="0" name=""/>
        <dsp:cNvSpPr/>
      </dsp:nvSpPr>
      <dsp:spPr>
        <a:xfrm>
          <a:off x="0" y="3482850"/>
          <a:ext cx="9180542" cy="551655"/>
        </a:xfrm>
        <a:prstGeom prst="roundRect">
          <a:avLst/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Reinforced Learning</a:t>
          </a:r>
        </a:p>
      </dsp:txBody>
      <dsp:txXfrm>
        <a:off x="26930" y="3509780"/>
        <a:ext cx="9126682" cy="497795"/>
      </dsp:txXfrm>
    </dsp:sp>
    <dsp:sp modelId="{E0CC9B81-DEF0-4D6B-93B4-BB948A64919B}">
      <dsp:nvSpPr>
        <dsp:cNvPr id="0" name=""/>
        <dsp:cNvSpPr/>
      </dsp:nvSpPr>
      <dsp:spPr>
        <a:xfrm>
          <a:off x="0" y="4034505"/>
          <a:ext cx="9180542" cy="880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4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CA" sz="1800" b="0" kern="1200" dirty="0">
              <a:latin typeface="Montserrat" charset="0"/>
              <a:ea typeface="Montserrat" charset="0"/>
              <a:cs typeface="Montserrat" charset="0"/>
            </a:rPr>
            <a:t>Learning algorithm takes actions that maximizes cumulative reward. </a:t>
          </a:r>
          <a:endParaRPr lang="en-US" sz="1800" b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CA" sz="1800" b="0" kern="1200" dirty="0">
              <a:latin typeface="Montserrat" charset="0"/>
              <a:ea typeface="Montserrat" charset="0"/>
              <a:cs typeface="Montserrat" charset="0"/>
            </a:rPr>
            <a:t>Over time, ML models learn to prefer the right kind of action and avoid the wrong one.</a:t>
          </a:r>
          <a:endParaRPr lang="en-US" sz="1800" b="0" kern="1200" dirty="0"/>
        </a:p>
      </dsp:txBody>
      <dsp:txXfrm>
        <a:off x="0" y="4034505"/>
        <a:ext cx="9180542" cy="8807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0BBD9-5056-4245-9A41-523361966BA4}">
      <dsp:nvSpPr>
        <dsp:cNvPr id="0" name=""/>
        <dsp:cNvSpPr/>
      </dsp:nvSpPr>
      <dsp:spPr>
        <a:xfrm>
          <a:off x="896" y="136735"/>
          <a:ext cx="3497454" cy="2098472"/>
        </a:xfrm>
        <a:prstGeom prst="rect">
          <a:avLst/>
        </a:prstGeom>
        <a:solidFill>
          <a:srgbClr val="FFC000">
            <a:shade val="50000"/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>
              <a:solidFill>
                <a:prstClr val="black"/>
              </a:solidFill>
              <a:latin typeface="Calibri"/>
              <a:ea typeface="+mn-ea"/>
              <a:cs typeface="+mn-cs"/>
            </a:rPr>
            <a:t>Modern state of the art deep learning models require a massive amount of labeled datasets </a:t>
          </a:r>
          <a:endParaRPr lang="en-US" sz="2600" kern="1200" dirty="0">
            <a:solidFill>
              <a:prstClr val="black"/>
            </a:solidFill>
            <a:latin typeface="Calibri"/>
            <a:ea typeface="+mn-ea"/>
            <a:cs typeface="+mn-cs"/>
          </a:endParaRPr>
        </a:p>
      </dsp:txBody>
      <dsp:txXfrm>
        <a:off x="896" y="136735"/>
        <a:ext cx="3497454" cy="2098472"/>
      </dsp:txXfrm>
    </dsp:sp>
    <dsp:sp modelId="{A5606994-DF53-4062-955A-8717BB1C330F}">
      <dsp:nvSpPr>
        <dsp:cNvPr id="0" name=""/>
        <dsp:cNvSpPr/>
      </dsp:nvSpPr>
      <dsp:spPr>
        <a:xfrm>
          <a:off x="3848096" y="136735"/>
          <a:ext cx="3497454" cy="2098472"/>
        </a:xfrm>
        <a:prstGeom prst="rect">
          <a:avLst/>
        </a:prstGeom>
        <a:solidFill>
          <a:schemeClr val="accent4">
            <a:shade val="80000"/>
            <a:hueOff val="-171094"/>
            <a:satOff val="0"/>
            <a:lumOff val="11292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>
              <a:solidFill>
                <a:schemeClr val="tx1"/>
              </a:solidFill>
            </a:rPr>
            <a:t>Large team of Human labelers are required to do the labeling</a:t>
          </a:r>
          <a:endParaRPr lang="en-CA" sz="2600" kern="1200" dirty="0">
            <a:solidFill>
              <a:schemeClr val="tx1"/>
            </a:solidFill>
          </a:endParaRPr>
        </a:p>
      </dsp:txBody>
      <dsp:txXfrm>
        <a:off x="3848096" y="136735"/>
        <a:ext cx="3497454" cy="2098472"/>
      </dsp:txXfrm>
    </dsp:sp>
    <dsp:sp modelId="{03E80703-F419-42B6-B4B1-A2CD5DF0CB13}">
      <dsp:nvSpPr>
        <dsp:cNvPr id="0" name=""/>
        <dsp:cNvSpPr/>
      </dsp:nvSpPr>
      <dsp:spPr>
        <a:xfrm>
          <a:off x="896" y="2584953"/>
          <a:ext cx="3497454" cy="2098472"/>
        </a:xfrm>
        <a:prstGeom prst="rect">
          <a:avLst/>
        </a:prstGeom>
        <a:solidFill>
          <a:schemeClr val="accent4">
            <a:shade val="80000"/>
            <a:hueOff val="-342189"/>
            <a:satOff val="0"/>
            <a:lumOff val="22583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>
              <a:solidFill>
                <a:schemeClr val="tx1"/>
              </a:solidFill>
            </a:rPr>
            <a:t>Inherent biases in human labelers require controls/standardization</a:t>
          </a:r>
        </a:p>
      </dsp:txBody>
      <dsp:txXfrm>
        <a:off x="896" y="2584953"/>
        <a:ext cx="3497454" cy="2098472"/>
      </dsp:txXfrm>
    </dsp:sp>
    <dsp:sp modelId="{7BF2C202-B9E0-485C-ACDB-AD615650A29F}">
      <dsp:nvSpPr>
        <dsp:cNvPr id="0" name=""/>
        <dsp:cNvSpPr/>
      </dsp:nvSpPr>
      <dsp:spPr>
        <a:xfrm>
          <a:off x="3848096" y="2584953"/>
          <a:ext cx="3497454" cy="2098472"/>
        </a:xfrm>
        <a:prstGeom prst="rect">
          <a:avLst/>
        </a:prstGeom>
        <a:solidFill>
          <a:schemeClr val="accent4">
            <a:shade val="80000"/>
            <a:hueOff val="-513283"/>
            <a:satOff val="0"/>
            <a:lumOff val="33875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>
              <a:solidFill>
                <a:schemeClr val="tx1"/>
              </a:solidFill>
            </a:rPr>
            <a:t>Most data scientists’ time is spent curating and labeling data </a:t>
          </a:r>
        </a:p>
      </dsp:txBody>
      <dsp:txXfrm>
        <a:off x="3848096" y="2584953"/>
        <a:ext cx="3497454" cy="20984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68BAA-C2D6-4D1B-BF02-4F7628F4F653}">
      <dsp:nvSpPr>
        <dsp:cNvPr id="0" name=""/>
        <dsp:cNvSpPr/>
      </dsp:nvSpPr>
      <dsp:spPr>
        <a:xfrm>
          <a:off x="0" y="156739"/>
          <a:ext cx="3470069" cy="2082041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Text Data Analysis (News and Social Media Feeds)</a:t>
          </a:r>
        </a:p>
      </dsp:txBody>
      <dsp:txXfrm>
        <a:off x="0" y="156739"/>
        <a:ext cx="3470069" cy="2082041"/>
      </dsp:txXfrm>
    </dsp:sp>
    <dsp:sp modelId="{EC6BC140-B582-407D-90D3-C43DFA74BB0D}">
      <dsp:nvSpPr>
        <dsp:cNvPr id="0" name=""/>
        <dsp:cNvSpPr/>
      </dsp:nvSpPr>
      <dsp:spPr>
        <a:xfrm>
          <a:off x="3817965" y="165483"/>
          <a:ext cx="3470069" cy="2082041"/>
        </a:xfrm>
        <a:prstGeom prst="rect">
          <a:avLst/>
        </a:prstGeom>
        <a:solidFill>
          <a:schemeClr val="accent4">
            <a:shade val="50000"/>
            <a:hueOff val="-297102"/>
            <a:satOff val="0"/>
            <a:lumOff val="24151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Manufacturing Services: identify defects from images</a:t>
          </a:r>
        </a:p>
      </dsp:txBody>
      <dsp:txXfrm>
        <a:off x="3817965" y="165483"/>
        <a:ext cx="3470069" cy="2082041"/>
      </dsp:txXfrm>
    </dsp:sp>
    <dsp:sp modelId="{9B4A3348-9888-444A-8C01-BA0533AF561F}">
      <dsp:nvSpPr>
        <dsp:cNvPr id="0" name=""/>
        <dsp:cNvSpPr/>
      </dsp:nvSpPr>
      <dsp:spPr>
        <a:xfrm>
          <a:off x="889" y="2594532"/>
          <a:ext cx="3470069" cy="2082041"/>
        </a:xfrm>
        <a:prstGeom prst="rect">
          <a:avLst/>
        </a:prstGeom>
        <a:solidFill>
          <a:schemeClr val="accent4">
            <a:shade val="50000"/>
            <a:hueOff val="-594204"/>
            <a:satOff val="0"/>
            <a:lumOff val="48303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Self-Driving Cars: label pedestrians, vehicles and traffic devices</a:t>
          </a:r>
        </a:p>
      </dsp:txBody>
      <dsp:txXfrm>
        <a:off x="889" y="2594532"/>
        <a:ext cx="3470069" cy="2082041"/>
      </dsp:txXfrm>
    </dsp:sp>
    <dsp:sp modelId="{FB312B17-76A5-4A6F-9363-8EE675B6E51C}">
      <dsp:nvSpPr>
        <dsp:cNvPr id="0" name=""/>
        <dsp:cNvSpPr/>
      </dsp:nvSpPr>
      <dsp:spPr>
        <a:xfrm>
          <a:off x="3817965" y="2594532"/>
          <a:ext cx="3470069" cy="2082041"/>
        </a:xfrm>
        <a:prstGeom prst="rect">
          <a:avLst/>
        </a:prstGeom>
        <a:solidFill>
          <a:schemeClr val="accent4">
            <a:shade val="50000"/>
            <a:hueOff val="-297102"/>
            <a:satOff val="0"/>
            <a:lumOff val="24151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AI-powered precision Agriculture: Identify precise locations of crops vs. weeds from images</a:t>
          </a:r>
        </a:p>
      </dsp:txBody>
      <dsp:txXfrm>
        <a:off x="3817965" y="2594532"/>
        <a:ext cx="3470069" cy="2082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748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81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152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44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302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2312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292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81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4276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4822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263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215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1609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17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780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48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9405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9215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6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424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8027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17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01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7379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683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17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944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644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BFFDF-E3CB-40D6-A128-42A313CC2D0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85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CF9D4-6142-441F-9CC7-B111E5F3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BD84C9-C47B-4688-9E12-08B97B78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06C19-EDB8-45AC-A06D-1C6E7A46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20566-273E-44F3-9CE4-498C9486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6D2815-D915-46BB-8E74-27731C32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DE03E-921D-4B71-9894-652B786F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79575F-2318-430B-A3C7-280A00723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7F357-B243-4712-AB7A-F0C6E60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082FC-CA95-4D75-B66C-561D51C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50573C-42FA-4875-8D00-243C2A8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5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5DC263-2243-4775-9DD9-3D4006A07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D7DE7F-6F3E-45F8-BCCB-1A39543D1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95832-C46F-4E70-8D36-2D6C63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8BEBA-10F7-420F-850F-8C895A1E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B1847-01D3-4BFB-9989-12EDDB1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836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EDA6-8E64-4860-BD20-BF9F5809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1FD35-DB38-4881-8899-C4D24C54D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A7DD-7582-4FDF-BDE9-D813EE69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112CB-B773-47C4-8A5B-8BCD13EE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D8543-0C1A-44D8-AF2F-73662C06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73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28B9-8755-45A3-B57E-80102AFB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5F04-49FC-4DF0-B9A3-ECDD0254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1E70-0D1C-4663-9A56-9C678517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E7A67-7C7A-406F-AED1-1FA60257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24C2-B8C2-470F-A918-517D1DD3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52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CB0F-13CB-4F4D-92A5-8093BFD5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B41E4-5391-485D-9081-639632AC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0603-342D-4D02-A6EA-400FDE3D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E159C-CB66-49A2-A29C-1103460F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ABF9C-985B-4B39-BECA-069775D6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57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050C-258D-495A-AF47-4F25D420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114C1-4A81-4397-BD15-A61C4D417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9488C-CEDA-41F2-986E-FD21BA4E0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4FCF3-45BF-4F32-9AED-8E50D3E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11266-ED54-44B7-8482-34B8C9C6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DBCD9-FA3C-4F5B-BFC1-49A816EC4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20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02C4-4E2F-4702-B02C-BB244E82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2CB4E-5EC6-4341-A20B-FE41DED1E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95C79-0547-4E92-9A11-12E77E7DB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A4C4D-13BD-4F7E-BF38-BC5ED4502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9732F-6819-45E4-BB4C-41138FE42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D2252-B35B-4B92-A505-DB32792C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23605-4142-4FE7-83B0-35337342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A1CF69-88C6-4ACD-99B3-1E8B7AB5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70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FE60-CFC6-432C-BCA8-AB1C5234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5BE14-B49B-4A75-AAF9-8A21C3D6C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E6795-0307-4394-96DC-7505D8EF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4F04F-CD0E-4983-A512-2DEED58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36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DA649-D5D8-43CC-A547-86C04D28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74BA6-DD8B-4C63-AD64-301BA72E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A965D-7295-4DD0-8D90-AB64448A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50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64E8-9120-4C41-B5FC-6B4CFA221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C9A8D-B930-4D03-8421-B8B29406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56D3-F161-4ED1-8620-9410AEF22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2EB7C-1B38-4155-A704-16AF69A1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C21FB-1864-49CA-AC9F-1EAC4B5B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5D9AA-75CA-4003-9614-0438506B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9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5E31-5EE4-4031-8DAA-64044DE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B51F7-AD05-4812-9AEE-F0A7A18C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9D8A6-338D-4A25-B834-B4A942E9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3547E-E0C5-4326-ADC3-C43A678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DB44-D3F4-429C-AB2C-E561CB26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39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F6EC-7080-463B-A1AC-1229A3E7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65340-38A2-470B-BD5D-CB504873D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2A733-F9BE-4118-8189-B50AC4170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06EDB-2CC4-4999-94F9-6F8C7982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D39B1-164C-4E84-A4C1-42472FB3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315DA-9347-4388-A62F-3567D161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66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163C-2128-4C58-B2D7-D8C2ECC9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0CE9A-B5AC-481C-A1A9-D00B6A0D6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841F7-4ED4-428E-B275-16DD1E54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9BCC1-9102-47D5-AA28-AC67C70B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6AEC7-9532-4111-9F18-A500CA22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47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38623-987D-43C9-9840-4DE8F9C6E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A514D-8CC0-4353-9DC3-CA7DBE073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8FA3-3A37-4B41-B4F0-B69C0884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0D789-7F9A-4107-A75B-2352ADB7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F3EB2-DB66-422C-B9BA-C4CD9836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0BB85-69F4-4080-A77B-EECE9C1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1A13A-6D46-453F-BAB2-4BAD520A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88E4D-D5CA-49EC-B38E-714DAC9C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8CB60D-9BAE-4973-973B-4C6853AB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6DFA2-C663-4447-B1F9-BB6A38C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6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9C6E8-AF90-4703-A9FA-9A65E13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C6401-88FE-47FD-A731-DD657AEEC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D3D0E6-298D-4282-8913-20026FB74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5D25A3-27E5-4E98-8C5A-B2B0697A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63F4A1-44B5-41E4-B96B-51C286B3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6F89BA-5274-4D7F-A22B-03488DE5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07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0A037-7520-4515-B45B-E8BD71A1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42552-6925-46F5-A258-858B909F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D3C8B9-BC17-42B1-9536-626041E4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F04948-91DA-4B89-B095-A18DE466F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12104A-EB67-4275-8DE6-7CA0254DD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CE6559-6BBF-4F82-812F-26DCBE15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43346E-31FD-437F-8433-ED2A4FFA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BB8E7B-DEEF-4F36-AC1E-1ADBCD81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82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D8A9B-DDEE-472D-98C8-342D02A2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891E0F-5CBA-4701-9802-49F747F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B64FE-FE57-4FE5-A383-911D9E8B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80F91C-FC09-444F-8303-0A51AAC9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5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DC091D-E20B-43AF-85A6-D06B098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6F216-F3C5-4473-B251-72A6A8FB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0FE17-D12B-4940-A9BA-F514288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B74CF-2BF5-499E-835A-8CD87C61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49E46-BCFA-4A8B-A9EC-843184808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73AFB1-BE5F-4F23-82EA-A9E2EDCFC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59952-DF38-4E91-AC68-8C3C221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2383BB-619B-4187-A5BC-042AE98C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22BE86-61A8-405E-B05C-9ED660B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91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C4CA-FD62-44D2-81B3-AB78C84E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F94F9-A9E5-4C0A-BC98-D38C5AA9A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88FB35-2220-4ACE-970D-43F2556C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CB7B7F-DA8E-4AED-B458-D0634CB1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43AE8-ADD4-4B08-B8BC-39D66C3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4F0B5B-F0B4-42E7-AEF3-F79F9477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E1944-26C3-41F2-9AC9-82569296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855009-06D1-457C-AA16-D256E4C89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19EE4-DC46-41D9-BA81-50318AE2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9FA1-3201-4CFE-B59E-2CC3904A385B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5DEA4-AA2E-4600-8609-2131E0FB2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62007-BA97-4721-9442-9F52017C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00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2FC68-B79E-4F27-875A-BED694E4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B92F4-F0A1-491A-BAF7-399CCBDC4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DF89F-3661-448B-A4AE-0C6251387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DE89E-6964-4EC5-AA30-CEE41B0406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35F9-CC07-4538-BCA4-16A3FE5ED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8CE8B-7131-413E-B33D-2537B3906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A140F-569D-498A-BAD5-6B6198294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ikemacmarketing/3021241104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1454351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hyperlink" Target="https://www.pexels.com/photo/blue-and-yellow-graph-on-stock-market-monitor-159888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hyperlink" Target="https://en.wikipedia.org/wiki/File:Messages_Yosemite.svg" TargetMode="External"/><Relationship Id="rId5" Type="http://schemas.openxmlformats.org/officeDocument/2006/relationships/image" Target="../media/image12.jpeg"/><Relationship Id="rId10" Type="http://schemas.openxmlformats.org/officeDocument/2006/relationships/hyperlink" Target="https://commons.wikimedia.org/wiki/File:Mobile_phone_text_messages.jpg" TargetMode="External"/><Relationship Id="rId4" Type="http://schemas.openxmlformats.org/officeDocument/2006/relationships/image" Target="../media/image11.jpeg"/><Relationship Id="rId9" Type="http://schemas.openxmlformats.org/officeDocument/2006/relationships/hyperlink" Target="https://www.flickr.com/photos/29881930@N00/208664159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xels.com/photo/portrait-of-a-dog-257540/" TargetMode="External"/><Relationship Id="rId4" Type="http://schemas.openxmlformats.org/officeDocument/2006/relationships/hyperlink" Target="https://www.pexels.com/photo/grey-and-white-short-fur-cat-104827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" TargetMode="External"/><Relationship Id="rId5" Type="http://schemas.openxmlformats.org/officeDocument/2006/relationships/hyperlink" Target="https://archive.ics.uci.edu/ml/datasets.php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Rl_agent.pn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ws.amazon.com/sagemaker/groundtruth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agemaker/data-labeling/feature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exels.com/photo/portrait-of-a-dog-257540/" TargetMode="External"/><Relationship Id="rId5" Type="http://schemas.openxmlformats.org/officeDocument/2006/relationships/hyperlink" Target="https://www.pexels.com/photo/grey-and-white-short-fur-cat-104827/" TargetMode="Externa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ao_zhyn/44296559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emerj.com/ai-sector-overviews/ai-in-banking-analysis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medium.com/eleks-labs/4-powerful-use-cases-for-data-science-in-finance-35d50075ff8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Amazon_PNG6.png" TargetMode="External"/><Relationship Id="rId5" Type="http://schemas.openxmlformats.org/officeDocument/2006/relationships/hyperlink" Target="https://commons.wikimedia.org/wiki/File:Logonfx.png" TargetMode="External"/><Relationship Id="rId4" Type="http://schemas.openxmlformats.org/officeDocument/2006/relationships/hyperlink" Target="https://www.precisely.com/blog/big-data/beyond-big-data-examples-succes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emerj.com/ai-sector-overviews/ai-in-banking-analysis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medium.com/eleks-labs/4-powerful-use-cases-for-data-science-in-finance-35d50075ff8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moneyblognewz/5280927344" TargetMode="External"/><Relationship Id="rId5" Type="http://schemas.openxmlformats.org/officeDocument/2006/relationships/hyperlink" Target="https://www.flickr.com/photos/bensutherland/178395814" TargetMode="External"/><Relationship Id="rId4" Type="http://schemas.openxmlformats.org/officeDocument/2006/relationships/hyperlink" Target="https://www.precisely.com/blog/big-data/beyond-big-data-examples-succes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585627"/>
            <a:ext cx="4759498" cy="3745792"/>
            <a:chOff x="544022" y="453547"/>
            <a:chExt cx="4759498" cy="374579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53547"/>
              <a:ext cx="42819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 ExtraBold" pitchFamily="2" charset="-52"/>
                <a:ea typeface="Montserrat" charset="0"/>
                <a:cs typeface="Montserrat" charset="0"/>
              </a:endParaRP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759498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Tx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PROJECT OVERVIEW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&amp; INTRO TO GROUNDTRUTH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4199339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91276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909773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21336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21336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5213362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7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1366" y="740686"/>
            <a:ext cx="115144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Artificial intelligence is the science that empowers computers to mimic human intelligence such as decision making, text processing, and visual perception.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In order to train Artificial intelligence and Machine Learning models, companies need a massive amount of data.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AB647-CDBE-455E-99A8-0ED17A610FAF}"/>
              </a:ext>
            </a:extLst>
          </p:cNvPr>
          <p:cNvSpPr/>
          <p:nvPr/>
        </p:nvSpPr>
        <p:spPr>
          <a:xfrm>
            <a:off x="122245" y="6366741"/>
            <a:ext cx="8172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Photo Credit:</a:t>
            </a:r>
            <a:r>
              <a:rPr lang="en-CA" sz="1400" dirty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https://www.flickr.com/photos/mikemacmarketing/30212411048</a:t>
            </a:r>
            <a:endParaRPr lang="en-CA" sz="1400" dirty="0">
              <a:solidFill>
                <a:schemeClr val="bg1"/>
              </a:solidFill>
            </a:endParaRPr>
          </a:p>
          <a:p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9">
            <a:extLst>
              <a:ext uri="{FF2B5EF4-FFF2-40B4-BE49-F238E27FC236}">
                <a16:creationId xmlns:a16="http://schemas.microsoft.com/office/drawing/2014/main" id="{6B1B0D65-39C1-40D5-91A2-5D248C2EDBA8}"/>
              </a:ext>
            </a:extLst>
          </p:cNvPr>
          <p:cNvSpPr/>
          <p:nvPr/>
        </p:nvSpPr>
        <p:spPr>
          <a:xfrm>
            <a:off x="304800" y="203921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CORPORATE INTELLIGENCE WITH AI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8C1EDFF3-312B-47EA-B8E6-52C0D40CA043}"/>
              </a:ext>
            </a:extLst>
          </p:cNvPr>
          <p:cNvSpPr/>
          <p:nvPr/>
        </p:nvSpPr>
        <p:spPr>
          <a:xfrm>
            <a:off x="4989504" y="2540244"/>
            <a:ext cx="2875455" cy="720848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FB5E8086-4D70-4AD2-BFCF-2C7608928DAB}"/>
              </a:ext>
            </a:extLst>
          </p:cNvPr>
          <p:cNvSpPr/>
          <p:nvPr/>
        </p:nvSpPr>
        <p:spPr>
          <a:xfrm>
            <a:off x="4991785" y="4033045"/>
            <a:ext cx="2870889" cy="714144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6" name="Rounded Rectangle 10">
            <a:extLst>
              <a:ext uri="{FF2B5EF4-FFF2-40B4-BE49-F238E27FC236}">
                <a16:creationId xmlns:a16="http://schemas.microsoft.com/office/drawing/2014/main" id="{08BA8519-967F-48C7-B710-F295A656D6A8}"/>
              </a:ext>
            </a:extLst>
          </p:cNvPr>
          <p:cNvSpPr/>
          <p:nvPr/>
        </p:nvSpPr>
        <p:spPr>
          <a:xfrm>
            <a:off x="4971374" y="5591910"/>
            <a:ext cx="2875455" cy="710231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COMPUTE</a:t>
            </a:r>
          </a:p>
        </p:txBody>
      </p:sp>
      <p:sp>
        <p:nvSpPr>
          <p:cNvPr id="17" name="Plus 6">
            <a:extLst>
              <a:ext uri="{FF2B5EF4-FFF2-40B4-BE49-F238E27FC236}">
                <a16:creationId xmlns:a16="http://schemas.microsoft.com/office/drawing/2014/main" id="{54493387-C5CD-4B10-B045-8C1D62964F86}"/>
              </a:ext>
            </a:extLst>
          </p:cNvPr>
          <p:cNvSpPr/>
          <p:nvPr/>
        </p:nvSpPr>
        <p:spPr>
          <a:xfrm>
            <a:off x="6042518" y="3350049"/>
            <a:ext cx="733168" cy="667265"/>
          </a:xfrm>
          <a:prstGeom prst="mathPlus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Plus 11">
            <a:extLst>
              <a:ext uri="{FF2B5EF4-FFF2-40B4-BE49-F238E27FC236}">
                <a16:creationId xmlns:a16="http://schemas.microsoft.com/office/drawing/2014/main" id="{C09929DA-DCA7-41C4-AA0A-523D6E7198A5}"/>
              </a:ext>
            </a:extLst>
          </p:cNvPr>
          <p:cNvSpPr/>
          <p:nvPr/>
        </p:nvSpPr>
        <p:spPr>
          <a:xfrm>
            <a:off x="6042518" y="4824602"/>
            <a:ext cx="733168" cy="667265"/>
          </a:xfrm>
          <a:prstGeom prst="mathPlus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525AC-1350-4DA4-83E9-5AEFAE1F3359}"/>
              </a:ext>
            </a:extLst>
          </p:cNvPr>
          <p:cNvSpPr txBox="1"/>
          <p:nvPr/>
        </p:nvSpPr>
        <p:spPr>
          <a:xfrm>
            <a:off x="343465" y="3029976"/>
            <a:ext cx="3541120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000" b="1">
                <a:solidFill>
                  <a:srgbClr val="152C56"/>
                </a:solidFill>
                <a:latin typeface="Montserrat" charset="0"/>
              </a:defRPr>
            </a:lvl1pPr>
          </a:lstStyle>
          <a:p>
            <a:pPr marL="0" indent="0" algn="ctr">
              <a:buNone/>
            </a:pPr>
            <a:r>
              <a:rPr lang="en-CA" b="0" dirty="0">
                <a:solidFill>
                  <a:srgbClr val="FF9900"/>
                </a:solidFill>
              </a:rPr>
              <a:t>THIS WILL BE OUR FOCUS! WE WILL LEARN HOW TO LABEL, CLEAN, CONCATENATE, MERGE, AND VISUALIZE THE DATA USING PANDAS AND THEN LEARN HOW TO DO THIS IN AWS SAGEMAKER</a:t>
            </a:r>
          </a:p>
        </p:txBody>
      </p:sp>
      <p:cxnSp>
        <p:nvCxnSpPr>
          <p:cNvPr id="20" name="Curved Connector 8">
            <a:extLst>
              <a:ext uri="{FF2B5EF4-FFF2-40B4-BE49-F238E27FC236}">
                <a16:creationId xmlns:a16="http://schemas.microsoft.com/office/drawing/2014/main" id="{E2496410-E745-45E9-BFD9-0FDE4F1407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75908" y="2845043"/>
            <a:ext cx="1231702" cy="1031824"/>
          </a:xfrm>
          <a:prstGeom prst="curvedConnector3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24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585627"/>
            <a:ext cx="5303106" cy="4294705"/>
            <a:chOff x="544021" y="453547"/>
            <a:chExt cx="5303106" cy="4294705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53547"/>
              <a:ext cx="42819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 ExtraBold" pitchFamily="2" charset="-52"/>
                <a:ea typeface="Montserrat" charset="0"/>
                <a:cs typeface="Montserrat" charset="0"/>
              </a:endParaRP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30310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4000" dirty="0"/>
                <a:t>DATA SOURCES AND TYPES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4040366"/>
              <a:ext cx="47594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4040976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886324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883328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186917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186917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5186917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7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40061" y="215643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DATA 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40EACA-6DC8-40AD-9614-669D7CE61B61}"/>
              </a:ext>
            </a:extLst>
          </p:cNvPr>
          <p:cNvSpPr/>
          <p:nvPr/>
        </p:nvSpPr>
        <p:spPr>
          <a:xfrm>
            <a:off x="372503" y="722242"/>
            <a:ext cx="117199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Data can come from so many sources and forms such as images, audio, video, and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Collecting, structuring and analysing this data is critical for companies to gain customers insights and set their marketing and product 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“Data preparation accounts for about 80% of the work of data scientists”, Forbes.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2052" name="Picture 4" descr="video recording conference public speaking presentation lecture speaker man smartphone screen horizontal technology display device mobile hand holding social media business live communication white businessperson suit manage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16" y="2367222"/>
            <a:ext cx="2131183" cy="142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peaking pho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432" y="4218029"/>
            <a:ext cx="2114001" cy="14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messag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044" y="2353458"/>
            <a:ext cx="1171177" cy="154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Messages (macOS)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278" y="2644827"/>
            <a:ext cx="799136" cy="7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36284" y="2011783"/>
            <a:ext cx="20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9900"/>
                </a:solidFill>
              </a:rPr>
              <a:t>IMAGE/VIDEO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29148" y="2011783"/>
            <a:ext cx="20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9900"/>
                </a:solidFill>
              </a:rPr>
              <a:t>TEXT (CORPUS)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1661" y="3875877"/>
            <a:ext cx="20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9900"/>
                </a:solidFill>
              </a:rPr>
              <a:t>AUDIO/SOUND</a:t>
            </a:r>
          </a:p>
        </p:txBody>
      </p:sp>
      <p:pic>
        <p:nvPicPr>
          <p:cNvPr id="2060" name="Picture 12" descr="Blue and Yellow Graph on Stock Market Monito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98" y="4209192"/>
            <a:ext cx="1863267" cy="13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466151" y="3881547"/>
            <a:ext cx="249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9900"/>
                </a:solidFill>
              </a:rPr>
              <a:t>TIMESERIES/SIGNALS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5BF477-0B2A-4F55-A175-DD87F4DB52CE}"/>
              </a:ext>
            </a:extLst>
          </p:cNvPr>
          <p:cNvSpPr/>
          <p:nvPr/>
        </p:nvSpPr>
        <p:spPr>
          <a:xfrm>
            <a:off x="434707" y="5573156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Source: https://www.forbes.com/sites/gilpress/2016/03/23/data-preparation-most-time-consuming-least-enjoyable-data-science-task-survey-says/?sh=410bbd6a6f63</a:t>
            </a:r>
          </a:p>
        </p:txBody>
      </p:sp>
      <p:sp>
        <p:nvSpPr>
          <p:cNvPr id="2" name="Rectangle 1"/>
          <p:cNvSpPr/>
          <p:nvPr/>
        </p:nvSpPr>
        <p:spPr>
          <a:xfrm>
            <a:off x="469331" y="6031140"/>
            <a:ext cx="91555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Photo Credit: </a:t>
            </a:r>
            <a:r>
              <a:rPr lang="en-CA" sz="10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https://pxhere.com/en/photo/1454351</a:t>
            </a:r>
            <a:endParaRPr lang="en-CA" sz="1000" dirty="0">
              <a:solidFill>
                <a:schemeClr val="tx1"/>
              </a:solidFill>
            </a:endParaRPr>
          </a:p>
          <a:p>
            <a:r>
              <a:rPr lang="en-CA" sz="1000" dirty="0">
                <a:solidFill>
                  <a:schemeClr val="tx1"/>
                </a:solidFill>
              </a:rPr>
              <a:t>Photo Credit: </a:t>
            </a:r>
            <a:r>
              <a:rPr lang="en-CA" sz="10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https://www.flickr.com/photos/29881930@N00/2086641598</a:t>
            </a:r>
            <a:endParaRPr lang="en-CA" sz="1000" dirty="0">
              <a:solidFill>
                <a:schemeClr val="tx1"/>
              </a:solidFill>
            </a:endParaRPr>
          </a:p>
          <a:p>
            <a:r>
              <a:rPr lang="en-CA" sz="1000" dirty="0">
                <a:solidFill>
                  <a:schemeClr val="tx1"/>
                </a:solidFill>
              </a:rPr>
              <a:t>Photo Credit: </a:t>
            </a:r>
            <a:r>
              <a:rPr lang="en-CA" sz="10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https://commons.wikimedia.org/wiki/File:Mobile_phone_text_messages.jpg</a:t>
            </a:r>
            <a:endParaRPr lang="en-CA" sz="1000" dirty="0">
              <a:solidFill>
                <a:schemeClr val="tx1"/>
              </a:solidFill>
            </a:endParaRPr>
          </a:p>
          <a:p>
            <a:r>
              <a:rPr lang="en-CA" sz="1000" dirty="0">
                <a:solidFill>
                  <a:schemeClr val="tx1"/>
                </a:solidFill>
              </a:rPr>
              <a:t>Photo Credit: </a:t>
            </a:r>
            <a:r>
              <a:rPr lang="en-CA" sz="10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https://en.wikipedia.org/wiki/File:Messages_Yosemite.svg</a:t>
            </a:r>
            <a:endParaRPr lang="en-CA" sz="1000" dirty="0">
              <a:solidFill>
                <a:schemeClr val="tx1"/>
              </a:solidFill>
            </a:endParaRPr>
          </a:p>
          <a:p>
            <a:r>
              <a:rPr lang="en-CA" sz="1000" dirty="0">
                <a:solidFill>
                  <a:schemeClr val="tx1"/>
                </a:solidFill>
              </a:rPr>
              <a:t>Photo Credit: </a:t>
            </a:r>
            <a:r>
              <a:rPr lang="en-CA" sz="10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https://www.pexels.com/photo/blue-and-yellow-graph-on-stock-market-monitor-159888/</a:t>
            </a:r>
            <a:endParaRPr lang="en-CA" sz="1000" dirty="0">
              <a:solidFill>
                <a:schemeClr val="tx1"/>
              </a:solidFill>
            </a:endParaRPr>
          </a:p>
          <a:p>
            <a:endParaRPr lang="en-CA" sz="1000" dirty="0">
              <a:solidFill>
                <a:schemeClr val="tx1"/>
              </a:solidFill>
            </a:endParaRPr>
          </a:p>
          <a:p>
            <a:endParaRPr lang="en-CA" sz="1000" dirty="0">
              <a:solidFill>
                <a:schemeClr val="tx1"/>
              </a:solidFill>
            </a:endParaRPr>
          </a:p>
          <a:p>
            <a:endParaRPr lang="en-CA" sz="1000" dirty="0">
              <a:solidFill>
                <a:schemeClr val="tx1"/>
              </a:solidFill>
            </a:endParaRPr>
          </a:p>
          <a:p>
            <a:endParaRPr lang="en-CA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403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71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DATA TYPES: LABELED VS. UNLABELED DATASET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47B9-2BA1-476F-91CF-D213B4E3F807}"/>
              </a:ext>
            </a:extLst>
          </p:cNvPr>
          <p:cNvSpPr txBox="1"/>
          <p:nvPr/>
        </p:nvSpPr>
        <p:spPr>
          <a:xfrm>
            <a:off x="468024" y="1228133"/>
            <a:ext cx="10257125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There are generally two types of data that we could use to train AI models.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268599" y="1936019"/>
            <a:ext cx="3615210" cy="1037967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LABELED DATASET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64891" y="1936019"/>
            <a:ext cx="3615210" cy="1037967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UNLABELED DATASET</a:t>
            </a:r>
          </a:p>
        </p:txBody>
      </p:sp>
      <p:sp>
        <p:nvSpPr>
          <p:cNvPr id="8" name="Rectangle 7"/>
          <p:cNvSpPr/>
          <p:nvPr/>
        </p:nvSpPr>
        <p:spPr>
          <a:xfrm>
            <a:off x="5027391" y="4905500"/>
            <a:ext cx="47622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800" i="1" dirty="0">
                <a:solidFill>
                  <a:schemeClr val="tx1"/>
                </a:solidFill>
                <a:latin typeface="Montserrat" charset="0"/>
              </a:rPr>
              <a:t>Labeled data consists of unlabeled data but with a “class” or “tag” associated with it.</a:t>
            </a:r>
          </a:p>
        </p:txBody>
      </p:sp>
      <p:pic>
        <p:nvPicPr>
          <p:cNvPr id="1026" name="Picture 2" descr="Grey and White Short Fur Ca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4" y="3512893"/>
            <a:ext cx="1750233" cy="116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rtrait of a D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017" y="3512893"/>
            <a:ext cx="1748644" cy="11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rey and White Short Fur Ca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64" y="3538711"/>
            <a:ext cx="1750233" cy="116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083219" y="3184561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>
                <a:solidFill>
                  <a:srgbClr val="FF9900"/>
                </a:solidFill>
              </a:rPr>
              <a:t>LABEL = “CAT”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54599" y="318456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rgbClr val="FF9900"/>
                </a:solidFill>
              </a:defRPr>
            </a:lvl1pPr>
          </a:lstStyle>
          <a:p>
            <a:r>
              <a:rPr lang="en-CA" dirty="0"/>
              <a:t>LABEL = “DOG”</a:t>
            </a:r>
          </a:p>
        </p:txBody>
      </p:sp>
      <p:pic>
        <p:nvPicPr>
          <p:cNvPr id="23" name="Picture 6" descr="Portrait of a D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247" y="3538711"/>
            <a:ext cx="1748644" cy="11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820640-BD8C-4DDA-B219-44BCAA48FC7D}"/>
              </a:ext>
            </a:extLst>
          </p:cNvPr>
          <p:cNvSpPr/>
          <p:nvPr/>
        </p:nvSpPr>
        <p:spPr>
          <a:xfrm>
            <a:off x="370162" y="4905500"/>
            <a:ext cx="4324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800" i="1" dirty="0">
                <a:solidFill>
                  <a:schemeClr val="tx1"/>
                </a:solidFill>
                <a:latin typeface="Montserrat" charset="0"/>
              </a:rPr>
              <a:t>Unlabeled data consists of data that does not have explanation (class or tag) associated with it.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5084" y="6087336"/>
            <a:ext cx="108763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Photo Credit: </a:t>
            </a:r>
            <a:r>
              <a:rPr lang="en-CA" sz="1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https://www.pexels.com/photo/grey-and-white-short-fur-cat-104827/</a:t>
            </a:r>
            <a:endParaRPr lang="en-CA" sz="1000" dirty="0">
              <a:solidFill>
                <a:schemeClr val="tx1"/>
              </a:solidFill>
            </a:endParaRPr>
          </a:p>
          <a:p>
            <a:r>
              <a:rPr lang="en-CA" sz="1000" dirty="0">
                <a:solidFill>
                  <a:schemeClr val="tx1"/>
                </a:solidFill>
              </a:rPr>
              <a:t>Photo Credit: </a:t>
            </a:r>
            <a:r>
              <a:rPr lang="en-CA" sz="10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https://www.pexels.com/photo/portrait-of-a-dog-257540/</a:t>
            </a:r>
            <a:endParaRPr lang="en-CA" sz="1000" dirty="0">
              <a:solidFill>
                <a:schemeClr val="tx1"/>
              </a:solidFill>
            </a:endParaRPr>
          </a:p>
          <a:p>
            <a:endParaRPr lang="en-CA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45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40061" y="215643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GOOD Vs. BAD DATA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86498" y="1557067"/>
            <a:ext cx="3872980" cy="97790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GOOD DATA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447826" y="1557067"/>
            <a:ext cx="3872979" cy="97790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</a:rPr>
              <a:t>BAD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60131" y="2811926"/>
            <a:ext cx="61662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342900" indent="-342900">
              <a:buFont typeface="Arial" panose="020B0604020202020204" pitchFamily="34" charset="0"/>
              <a:buChar char="•"/>
              <a:defRPr sz="2000" b="1"/>
            </a:lvl1pPr>
          </a:lstStyle>
          <a:p>
            <a:pPr marL="0" indent="0" algn="ctr">
              <a:buNone/>
            </a:pPr>
            <a:r>
              <a:rPr lang="en-CA" b="0" dirty="0"/>
              <a:t>Many samples (large number of data points)</a:t>
            </a:r>
          </a:p>
          <a:p>
            <a:pPr marL="0" indent="0" algn="ctr">
              <a:buNone/>
            </a:pPr>
            <a:r>
              <a:rPr lang="en-CA" b="0" dirty="0"/>
              <a:t>Not Biased</a:t>
            </a:r>
          </a:p>
          <a:p>
            <a:pPr marL="0" indent="0" algn="ctr">
              <a:buNone/>
            </a:pPr>
            <a:r>
              <a:rPr lang="en-CA" b="0" dirty="0"/>
              <a:t>Does not contain missing data points</a:t>
            </a:r>
          </a:p>
          <a:p>
            <a:pPr marL="0" indent="0" algn="ctr">
              <a:buNone/>
            </a:pPr>
            <a:r>
              <a:rPr lang="en-CA" b="0" dirty="0"/>
              <a:t>Only contains (relevant) important features</a:t>
            </a:r>
          </a:p>
          <a:p>
            <a:pPr marL="0" indent="0" algn="ctr">
              <a:buNone/>
            </a:pPr>
            <a:r>
              <a:rPr lang="en-CA" b="0" dirty="0"/>
              <a:t>Does not contain duplicate samples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6168" y="2811926"/>
            <a:ext cx="57092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CA" b="0" dirty="0"/>
              <a:t>Few samples (small number of data points)</a:t>
            </a:r>
          </a:p>
          <a:p>
            <a:r>
              <a:rPr lang="en-CA" b="0" dirty="0"/>
              <a:t>Biased</a:t>
            </a:r>
          </a:p>
          <a:p>
            <a:r>
              <a:rPr lang="en-CA" b="0" dirty="0"/>
              <a:t>Contains missing data points</a:t>
            </a:r>
          </a:p>
          <a:p>
            <a:r>
              <a:rPr lang="en-CA" b="0" dirty="0"/>
              <a:t>Contains many irrelevant (useless) features </a:t>
            </a:r>
          </a:p>
          <a:p>
            <a:r>
              <a:rPr lang="en-CA" b="0" dirty="0"/>
              <a:t>Contains duplicate samples</a:t>
            </a:r>
          </a:p>
        </p:txBody>
      </p:sp>
    </p:spTree>
    <p:extLst>
      <p:ext uri="{BB962C8B-B14F-4D97-AF65-F5344CB8AC3E}">
        <p14:creationId xmlns:p14="http://schemas.microsoft.com/office/powerpoint/2010/main" val="2473467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40061" y="215643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WHERE DOES THIS DATA COME FROM?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40EACA-6DC8-40AD-9614-669D7CE61B61}"/>
              </a:ext>
            </a:extLst>
          </p:cNvPr>
          <p:cNvSpPr/>
          <p:nvPr/>
        </p:nvSpPr>
        <p:spPr>
          <a:xfrm>
            <a:off x="340062" y="709751"/>
            <a:ext cx="115118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Data could also come from multiple sources such as Kaggle, UCI, and AWS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ImageNet is an open source repository of images consisting of 21,841 subcategories (classes) and over 14 million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AWS dataset </a:t>
            </a:r>
            <a:r>
              <a:rPr lang="en-CA" sz="2000" kern="1200" dirty="0" err="1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registery</a:t>
            </a: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: https://registry.opendata.aws/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24081"/>
          <a:stretch/>
        </p:blipFill>
        <p:spPr>
          <a:xfrm>
            <a:off x="55605" y="2125014"/>
            <a:ext cx="3779406" cy="2475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705" y="2125014"/>
            <a:ext cx="4975623" cy="24758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02395" y="5497077"/>
            <a:ext cx="6570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5"/>
              </a:rPr>
              <a:t>Check out website here: https://archive.ics.uci.edu/ml/datasets.php</a:t>
            </a:r>
            <a:endParaRPr lang="en-CA" dirty="0"/>
          </a:p>
          <a:p>
            <a:r>
              <a:rPr lang="en-CA" dirty="0">
                <a:hlinkClick r:id="rId6"/>
              </a:rPr>
              <a:t>Check out website here: https://www.kaggle.com/datasets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17848"/>
          <a:stretch/>
        </p:blipFill>
        <p:spPr>
          <a:xfrm>
            <a:off x="8892418" y="2125014"/>
            <a:ext cx="3242101" cy="24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585627"/>
            <a:ext cx="6247395" cy="3945810"/>
            <a:chOff x="544021" y="453547"/>
            <a:chExt cx="6247395" cy="394581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53547"/>
              <a:ext cx="42819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 ExtraBold" pitchFamily="2" charset="-52"/>
                <a:ea typeface="Montserrat" charset="0"/>
                <a:cs typeface="Montserrat" charset="0"/>
              </a:endParaRP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624739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WHY DO WE NEED LABELED DATA?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1" y="4399357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1" y="5081410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078414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1" y="5382003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1" y="538200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69" y="538200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2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898DE41F-B253-6E43-B4AE-C5AF6799687D}"/>
              </a:ext>
            </a:extLst>
          </p:cNvPr>
          <p:cNvSpPr/>
          <p:nvPr/>
        </p:nvSpPr>
        <p:spPr>
          <a:xfrm>
            <a:off x="416128" y="89963"/>
            <a:ext cx="12175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ML TRAINING STRATEGIES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D143417-47E5-40E7-8973-22D316FDF0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288884"/>
              </p:ext>
            </p:extLst>
          </p:nvPr>
        </p:nvGraphicFramePr>
        <p:xfrm>
          <a:off x="550055" y="780849"/>
          <a:ext cx="9180542" cy="5033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353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824410" y="5074940"/>
            <a:ext cx="1178417" cy="260892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7800511" y="3116091"/>
            <a:ext cx="1195852" cy="260892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7815162" y="5350533"/>
            <a:ext cx="1187665" cy="260892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7815162" y="5654899"/>
            <a:ext cx="1195852" cy="294200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47" y="776204"/>
            <a:ext cx="9952466" cy="1323439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</a:rPr>
              <a:t>Supervised: used to train algorithms using labeled input and output data.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</a:rPr>
              <a:t>Performance is assessed by comparing trained model prediction vs. real output.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</a:rPr>
              <a:t>Labeled data is required for supervised ML applications.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94722" y="4176272"/>
            <a:ext cx="1522557" cy="910802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>
                <a:solidFill>
                  <a:schemeClr val="tx1"/>
                </a:solidFill>
              </a:rPr>
              <a:t>MODEL</a:t>
            </a:r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6699990" y="4340933"/>
            <a:ext cx="548831" cy="533400"/>
          </a:xfrm>
          <a:prstGeom prst="rightArrow">
            <a:avLst/>
          </a:prstGeom>
          <a:solidFill>
            <a:srgbClr val="FF99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7067550" y="1890737"/>
            <a:ext cx="2981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SzPct val="120000"/>
            </a:pPr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DESIRED OUTPUT</a:t>
            </a:r>
          </a:p>
          <a:p>
            <a:pPr algn="ctr">
              <a:lnSpc>
                <a:spcPct val="100000"/>
              </a:lnSpc>
              <a:buSzPct val="120000"/>
            </a:pPr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TARGET CLASSES (LABELS)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76522" y="3116091"/>
            <a:ext cx="1962508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T-SHIRT/TOP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TROUSER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PULLOVER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DRESS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COAT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SANDAL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SHIRT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SNEAKER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BAG</a:t>
            </a:r>
            <a:endParaRPr lang="en-CA" sz="1200" b="1" dirty="0"/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400" b="1" dirty="0">
                <a:solidFill>
                  <a:schemeClr val="dk1"/>
                </a:solidFill>
              </a:rPr>
              <a:t>ANKLE BOOT</a:t>
            </a:r>
            <a:endParaRPr lang="en-CA" sz="1200" b="1" dirty="0"/>
          </a:p>
        </p:txBody>
      </p:sp>
      <p:sp>
        <p:nvSpPr>
          <p:cNvPr id="15" name="Left Brace 14"/>
          <p:cNvSpPr/>
          <p:nvPr/>
        </p:nvSpPr>
        <p:spPr>
          <a:xfrm>
            <a:off x="7368313" y="2660663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Left Brace 15"/>
          <p:cNvSpPr/>
          <p:nvPr/>
        </p:nvSpPr>
        <p:spPr>
          <a:xfrm rot="10800000">
            <a:off x="8862524" y="2653127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418541"/>
            <a:ext cx="1344442" cy="12774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395" y="3385676"/>
            <a:ext cx="1344168" cy="128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969" y="4719728"/>
            <a:ext cx="1279478" cy="12840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719" y="4719728"/>
            <a:ext cx="1333996" cy="1250331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4492486" y="4385803"/>
            <a:ext cx="548039" cy="503223"/>
          </a:xfrm>
          <a:prstGeom prst="rightArrow">
            <a:avLst/>
          </a:prstGeom>
          <a:solidFill>
            <a:srgbClr val="FF99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2615040" y="2810403"/>
            <a:ext cx="1287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729325" y="3049457"/>
                <a:ext cx="9332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buSzPct val="12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𝑿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 _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𝒕𝒓𝒂𝒊𝒏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25" y="3049457"/>
                <a:ext cx="9332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8095158" y="2345350"/>
            <a:ext cx="739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20000"/>
            </a:pPr>
            <a:r>
              <a:rPr lang="en-US" sz="1400" b="1" i="1" dirty="0">
                <a:solidFill>
                  <a:schemeClr val="tx1"/>
                </a:solidFill>
                <a:latin typeface="Cambria Math" panose="02040503050406030204" pitchFamily="18" charset="0"/>
                <a:ea typeface="Arial" charset="0"/>
                <a:cs typeface="Arial" charset="0"/>
              </a:rPr>
              <a:t>y _train</a:t>
            </a:r>
          </a:p>
        </p:txBody>
      </p:sp>
      <p:sp>
        <p:nvSpPr>
          <p:cNvPr id="27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MACHINE LEARNING: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96323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5" grpId="0" animBg="1"/>
      <p:bldP spid="20" grpId="0" animBg="1"/>
      <p:bldP spid="9" grpId="0" animBg="1"/>
      <p:bldP spid="12" grpId="0" animBg="1"/>
      <p:bldP spid="13" grpId="0"/>
      <p:bldP spid="14" grpId="0"/>
      <p:bldP spid="15" grpId="0" animBg="1"/>
      <p:bldP spid="16" grpId="0" animBg="1"/>
      <p:bldP spid="26" grpId="0" animBg="1"/>
      <p:bldP spid="28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MACHINE LEARNING: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747" y="786136"/>
            <a:ext cx="9698869" cy="1938992"/>
          </a:xfr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  <a:sym typeface="Arial"/>
              </a:rPr>
              <a:t>Unsupervised learning: provides the algorithm with no labeled data.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  <a:sym typeface="Arial"/>
              </a:rPr>
              <a:t>The algorithm attempts at discovering hidden patterns within the training data.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  <a:sym typeface="Arial"/>
              </a:rPr>
              <a:t>Unsupervised learning methods can analyze complex data that humans might find difficult to interpret.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  <a:sym typeface="Arial"/>
              </a:rPr>
              <a:t>No feedback!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endParaRPr lang="en-CA" dirty="0"/>
          </a:p>
        </p:txBody>
      </p:sp>
      <p:sp>
        <p:nvSpPr>
          <p:cNvPr id="9" name="Rounded Rectangle 8"/>
          <p:cNvSpPr/>
          <p:nvPr/>
        </p:nvSpPr>
        <p:spPr>
          <a:xfrm>
            <a:off x="5191125" y="3768517"/>
            <a:ext cx="1437927" cy="870933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>
                <a:solidFill>
                  <a:schemeClr val="tx1"/>
                </a:solidFill>
              </a:rPr>
              <a:t>MODEL</a:t>
            </a:r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682080" y="3916930"/>
            <a:ext cx="548831" cy="533400"/>
          </a:xfrm>
          <a:prstGeom prst="rightArrow">
            <a:avLst/>
          </a:prstGeom>
          <a:solidFill>
            <a:srgbClr val="FF99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ight Arrow 25"/>
          <p:cNvSpPr/>
          <p:nvPr/>
        </p:nvSpPr>
        <p:spPr>
          <a:xfrm>
            <a:off x="4618894" y="3958114"/>
            <a:ext cx="548039" cy="503223"/>
          </a:xfrm>
          <a:prstGeom prst="rightArrow">
            <a:avLst/>
          </a:prstGeom>
          <a:solidFill>
            <a:srgbClr val="FF99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ounded Rectangle 1"/>
          <p:cNvSpPr/>
          <p:nvPr/>
        </p:nvSpPr>
        <p:spPr>
          <a:xfrm>
            <a:off x="3831443" y="3770304"/>
            <a:ext cx="152400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ounded Rectangle 26"/>
          <p:cNvSpPr/>
          <p:nvPr/>
        </p:nvSpPr>
        <p:spPr>
          <a:xfrm>
            <a:off x="3931888" y="4133913"/>
            <a:ext cx="173970" cy="264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ounded Rectangle 27"/>
          <p:cNvSpPr/>
          <p:nvPr/>
        </p:nvSpPr>
        <p:spPr>
          <a:xfrm>
            <a:off x="4073520" y="3868431"/>
            <a:ext cx="271623" cy="26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ounded Rectangle 28"/>
          <p:cNvSpPr/>
          <p:nvPr/>
        </p:nvSpPr>
        <p:spPr>
          <a:xfrm>
            <a:off x="4008499" y="4495221"/>
            <a:ext cx="239359" cy="69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ounded Rectangle 29"/>
          <p:cNvSpPr/>
          <p:nvPr/>
        </p:nvSpPr>
        <p:spPr>
          <a:xfrm>
            <a:off x="3303497" y="3790849"/>
            <a:ext cx="152400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ounded Rectangle 30"/>
          <p:cNvSpPr/>
          <p:nvPr/>
        </p:nvSpPr>
        <p:spPr>
          <a:xfrm>
            <a:off x="3564352" y="3635906"/>
            <a:ext cx="228599" cy="143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ounded Rectangle 31"/>
          <p:cNvSpPr/>
          <p:nvPr/>
        </p:nvSpPr>
        <p:spPr>
          <a:xfrm>
            <a:off x="3590546" y="3884313"/>
            <a:ext cx="263245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5-Point Star 3"/>
          <p:cNvSpPr/>
          <p:nvPr/>
        </p:nvSpPr>
        <p:spPr>
          <a:xfrm>
            <a:off x="3682290" y="4810894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5-Point Star 32"/>
          <p:cNvSpPr/>
          <p:nvPr/>
        </p:nvSpPr>
        <p:spPr>
          <a:xfrm>
            <a:off x="3983843" y="4722763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5-Point Star 33"/>
          <p:cNvSpPr/>
          <p:nvPr/>
        </p:nvSpPr>
        <p:spPr>
          <a:xfrm>
            <a:off x="3396530" y="3683853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5-Point Star 34"/>
          <p:cNvSpPr/>
          <p:nvPr/>
        </p:nvSpPr>
        <p:spPr>
          <a:xfrm>
            <a:off x="3720946" y="4015836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5-Point Star 35"/>
          <p:cNvSpPr/>
          <p:nvPr/>
        </p:nvSpPr>
        <p:spPr>
          <a:xfrm>
            <a:off x="4254665" y="3831133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5-Point Star 36"/>
          <p:cNvSpPr/>
          <p:nvPr/>
        </p:nvSpPr>
        <p:spPr>
          <a:xfrm>
            <a:off x="3058344" y="4271829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5-Point Star 37"/>
          <p:cNvSpPr/>
          <p:nvPr/>
        </p:nvSpPr>
        <p:spPr>
          <a:xfrm>
            <a:off x="3329166" y="3380199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/>
          <p:cNvSpPr/>
          <p:nvPr/>
        </p:nvSpPr>
        <p:spPr>
          <a:xfrm>
            <a:off x="3526643" y="4133913"/>
            <a:ext cx="155647" cy="26431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3735334" y="4024470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139663" y="4295375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3575124" y="3474686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3393670" y="4035122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>
            <a:off x="3871337" y="3788452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3049971" y="3924124"/>
            <a:ext cx="274395" cy="20511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ross 5"/>
          <p:cNvSpPr/>
          <p:nvPr/>
        </p:nvSpPr>
        <p:spPr>
          <a:xfrm>
            <a:off x="3682290" y="4564449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Cross 44"/>
          <p:cNvSpPr/>
          <p:nvPr/>
        </p:nvSpPr>
        <p:spPr>
          <a:xfrm>
            <a:off x="4295786" y="4511673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Cross 45"/>
          <p:cNvSpPr/>
          <p:nvPr/>
        </p:nvSpPr>
        <p:spPr>
          <a:xfrm>
            <a:off x="3160966" y="3485571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Cross 46"/>
          <p:cNvSpPr/>
          <p:nvPr/>
        </p:nvSpPr>
        <p:spPr>
          <a:xfrm>
            <a:off x="3774462" y="3432795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Cross 47"/>
          <p:cNvSpPr/>
          <p:nvPr/>
        </p:nvSpPr>
        <p:spPr>
          <a:xfrm>
            <a:off x="3379685" y="5012673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Cross 48"/>
          <p:cNvSpPr/>
          <p:nvPr/>
        </p:nvSpPr>
        <p:spPr>
          <a:xfrm>
            <a:off x="3993181" y="4959897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Cross 49"/>
          <p:cNvSpPr/>
          <p:nvPr/>
        </p:nvSpPr>
        <p:spPr>
          <a:xfrm>
            <a:off x="8314986" y="2981679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Cross 50"/>
          <p:cNvSpPr/>
          <p:nvPr/>
        </p:nvSpPr>
        <p:spPr>
          <a:xfrm>
            <a:off x="8928482" y="2928903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Cross 51"/>
          <p:cNvSpPr/>
          <p:nvPr/>
        </p:nvSpPr>
        <p:spPr>
          <a:xfrm>
            <a:off x="7950481" y="2790902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Cross 52"/>
          <p:cNvSpPr/>
          <p:nvPr/>
        </p:nvSpPr>
        <p:spPr>
          <a:xfrm>
            <a:off x="8563977" y="2738126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Cross 53"/>
          <p:cNvSpPr/>
          <p:nvPr/>
        </p:nvSpPr>
        <p:spPr>
          <a:xfrm>
            <a:off x="8012381" y="3429903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Cross 54"/>
          <p:cNvSpPr/>
          <p:nvPr/>
        </p:nvSpPr>
        <p:spPr>
          <a:xfrm>
            <a:off x="8625877" y="3377127"/>
            <a:ext cx="225353" cy="246445"/>
          </a:xfrm>
          <a:prstGeom prst="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8300543" y="4796737"/>
            <a:ext cx="155647" cy="26431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8509234" y="4687294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8913563" y="4958199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/>
          <p:cNvSpPr/>
          <p:nvPr/>
        </p:nvSpPr>
        <p:spPr>
          <a:xfrm>
            <a:off x="8349024" y="4137510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/>
          <p:cNvSpPr/>
          <p:nvPr/>
        </p:nvSpPr>
        <p:spPr>
          <a:xfrm>
            <a:off x="8167570" y="4697946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8645237" y="4451276"/>
            <a:ext cx="146023" cy="1688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7823871" y="4586948"/>
            <a:ext cx="274395" cy="20511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5-Point Star 62"/>
          <p:cNvSpPr/>
          <p:nvPr/>
        </p:nvSpPr>
        <p:spPr>
          <a:xfrm>
            <a:off x="7825128" y="6110296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5-Point Star 63"/>
          <p:cNvSpPr/>
          <p:nvPr/>
        </p:nvSpPr>
        <p:spPr>
          <a:xfrm>
            <a:off x="8126681" y="6022165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5-Point Star 64"/>
          <p:cNvSpPr/>
          <p:nvPr/>
        </p:nvSpPr>
        <p:spPr>
          <a:xfrm>
            <a:off x="7518144" y="5511276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5-Point Star 65"/>
          <p:cNvSpPr/>
          <p:nvPr/>
        </p:nvSpPr>
        <p:spPr>
          <a:xfrm>
            <a:off x="7842560" y="5843259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5-Point Star 66"/>
          <p:cNvSpPr/>
          <p:nvPr/>
        </p:nvSpPr>
        <p:spPr>
          <a:xfrm>
            <a:off x="8376279" y="5658556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5-Point Star 67"/>
          <p:cNvSpPr/>
          <p:nvPr/>
        </p:nvSpPr>
        <p:spPr>
          <a:xfrm>
            <a:off x="7201182" y="5571231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5-Point Star 68"/>
          <p:cNvSpPr/>
          <p:nvPr/>
        </p:nvSpPr>
        <p:spPr>
          <a:xfrm>
            <a:off x="7450780" y="5207622"/>
            <a:ext cx="249598" cy="26286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ounded Rectangle 69"/>
          <p:cNvSpPr/>
          <p:nvPr/>
        </p:nvSpPr>
        <p:spPr>
          <a:xfrm>
            <a:off x="10080171" y="3915089"/>
            <a:ext cx="152400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ounded Rectangle 70"/>
          <p:cNvSpPr/>
          <p:nvPr/>
        </p:nvSpPr>
        <p:spPr>
          <a:xfrm>
            <a:off x="10180616" y="4278698"/>
            <a:ext cx="173970" cy="264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Rounded Rectangle 71"/>
          <p:cNvSpPr/>
          <p:nvPr/>
        </p:nvSpPr>
        <p:spPr>
          <a:xfrm>
            <a:off x="10322248" y="4013216"/>
            <a:ext cx="271623" cy="265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Rounded Rectangle 72"/>
          <p:cNvSpPr/>
          <p:nvPr/>
        </p:nvSpPr>
        <p:spPr>
          <a:xfrm>
            <a:off x="10257227" y="4640006"/>
            <a:ext cx="239359" cy="69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ounded Rectangle 73"/>
          <p:cNvSpPr/>
          <p:nvPr/>
        </p:nvSpPr>
        <p:spPr>
          <a:xfrm>
            <a:off x="9552225" y="3935634"/>
            <a:ext cx="152400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ounded Rectangle 74"/>
          <p:cNvSpPr/>
          <p:nvPr/>
        </p:nvSpPr>
        <p:spPr>
          <a:xfrm>
            <a:off x="9813080" y="3780691"/>
            <a:ext cx="228599" cy="143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ounded Rectangle 75"/>
          <p:cNvSpPr/>
          <p:nvPr/>
        </p:nvSpPr>
        <p:spPr>
          <a:xfrm>
            <a:off x="9839274" y="4029098"/>
            <a:ext cx="263245" cy="23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/>
          <p:cNvSpPr/>
          <p:nvPr/>
        </p:nvSpPr>
        <p:spPr>
          <a:xfrm>
            <a:off x="3057290" y="2899661"/>
            <a:ext cx="1287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INPUT DATA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865982" y="2400515"/>
            <a:ext cx="16677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DATA CLUSTERS</a:t>
            </a:r>
          </a:p>
        </p:txBody>
      </p:sp>
    </p:spTree>
    <p:extLst>
      <p:ext uri="{BB962C8B-B14F-4D97-AF65-F5344CB8AC3E}">
        <p14:creationId xmlns:p14="http://schemas.microsoft.com/office/powerpoint/2010/main" val="303861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6" grpId="0" animBg="1"/>
      <p:bldP spid="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6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/>
      <p:bldP spid="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CCED54-BB5A-43EB-9B2C-F11C3010932A}"/>
              </a:ext>
            </a:extLst>
          </p:cNvPr>
          <p:cNvSpPr txBox="1">
            <a:spLocks/>
          </p:cNvSpPr>
          <p:nvPr/>
        </p:nvSpPr>
        <p:spPr>
          <a:xfrm>
            <a:off x="152399" y="273160"/>
            <a:ext cx="11201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C23A"/>
                </a:solidFill>
                <a:latin typeface="Montserra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rPr>
              <a:t>PROJECT OVERVIEW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8180EC8-A1AE-439A-A9AF-398910F47595}"/>
              </a:ext>
            </a:extLst>
          </p:cNvPr>
          <p:cNvSpPr txBox="1">
            <a:spLocks/>
          </p:cNvSpPr>
          <p:nvPr/>
        </p:nvSpPr>
        <p:spPr>
          <a:xfrm>
            <a:off x="169389" y="796380"/>
            <a:ext cx="12377059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 defTabSz="914400" eaLnBrk="1" latinLnBrk="0" hangingPunct="1">
              <a:buFont typeface="Arial" panose="020B0604020202020204" pitchFamily="34" charset="0"/>
              <a:buChar char="•"/>
              <a:defRPr sz="1800" kern="1200">
                <a:solidFill>
                  <a:srgbClr val="292F63"/>
                </a:solidFill>
                <a:latin typeface="Montserrat" charset="0"/>
                <a:ea typeface="+mn-ea"/>
                <a:cs typeface="+mn-cs"/>
              </a:defRPr>
            </a:lvl1pPr>
            <a:lvl2pPr marL="457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>
                <a:solidFill>
                  <a:schemeClr val="tx1"/>
                </a:solidFill>
              </a:rPr>
              <a:t>In this project, we will learn how to label images using Amazon </a:t>
            </a:r>
            <a:r>
              <a:rPr lang="en-CA" sz="2000" dirty="0" err="1">
                <a:solidFill>
                  <a:schemeClr val="tx1"/>
                </a:solidFill>
              </a:rPr>
              <a:t>SageMaker</a:t>
            </a:r>
            <a:r>
              <a:rPr lang="en-CA" sz="2000" dirty="0">
                <a:solidFill>
                  <a:schemeClr val="tx1"/>
                </a:solidFill>
              </a:rPr>
              <a:t> </a:t>
            </a:r>
            <a:r>
              <a:rPr lang="en-CA" sz="2000" dirty="0" err="1">
                <a:solidFill>
                  <a:schemeClr val="tx1"/>
                </a:solidFill>
              </a:rPr>
              <a:t>GroundTruth</a:t>
            </a:r>
            <a:r>
              <a:rPr lang="en-CA" sz="2000" dirty="0">
                <a:solidFill>
                  <a:schemeClr val="tx1"/>
                </a:solidFill>
              </a:rPr>
              <a:t>.</a:t>
            </a:r>
          </a:p>
          <a:p>
            <a:r>
              <a:rPr lang="en-CA" sz="2000" dirty="0">
                <a:solidFill>
                  <a:schemeClr val="tx1"/>
                </a:solidFill>
              </a:rPr>
              <a:t>These are the key learning outcomes: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>
                <a:latin typeface="Montserrat" charset="0"/>
              </a:rPr>
              <a:t>The need for labelled datasets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>
                <a:latin typeface="Montserrat" charset="0"/>
              </a:rPr>
              <a:t>Applications of supervised learning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>
                <a:latin typeface="Montserrat" charset="0"/>
              </a:rPr>
              <a:t>Challenges of obtaining labelled datasets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>
                <a:latin typeface="Montserrat" charset="0"/>
              </a:rPr>
              <a:t>Learn how to define a labeling job using Amazon </a:t>
            </a:r>
            <a:r>
              <a:rPr lang="en-CA" sz="2000" dirty="0" err="1">
                <a:latin typeface="Montserrat" charset="0"/>
              </a:rPr>
              <a:t>SageMaker</a:t>
            </a:r>
            <a:r>
              <a:rPr lang="en-CA" sz="2000" dirty="0">
                <a:latin typeface="Montserrat" charset="0"/>
              </a:rPr>
              <a:t> </a:t>
            </a:r>
            <a:r>
              <a:rPr lang="en-CA" sz="2000" dirty="0" err="1">
                <a:latin typeface="Montserrat" charset="0"/>
              </a:rPr>
              <a:t>Groundtruth</a:t>
            </a:r>
            <a:endParaRPr lang="en-CA" sz="2000" dirty="0">
              <a:latin typeface="Montserrat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>
                <a:latin typeface="Montserrat" charset="0"/>
              </a:rPr>
              <a:t>Learn how to label data in Amazon </a:t>
            </a:r>
            <a:r>
              <a:rPr lang="en-CA" sz="2000" dirty="0" err="1">
                <a:latin typeface="Montserrat" charset="0"/>
              </a:rPr>
              <a:t>SageMaker</a:t>
            </a:r>
            <a:r>
              <a:rPr lang="en-CA" sz="2000" dirty="0">
                <a:latin typeface="Montserrat" charset="0"/>
              </a:rPr>
              <a:t> </a:t>
            </a:r>
            <a:r>
              <a:rPr lang="en-CA" sz="2000" dirty="0" err="1">
                <a:latin typeface="Montserrat" charset="0"/>
              </a:rPr>
              <a:t>Groundtruth</a:t>
            </a:r>
            <a:r>
              <a:rPr lang="en-CA" sz="2000" dirty="0">
                <a:latin typeface="Montserrat" charset="0"/>
              </a:rPr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>
                <a:latin typeface="Montserrat" charset="0"/>
              </a:rPr>
              <a:t>Understand the concept of </a:t>
            </a:r>
            <a:r>
              <a:rPr lang="en-CA" sz="2000" dirty="0" err="1">
                <a:latin typeface="Montserrat" charset="0"/>
              </a:rPr>
              <a:t>JsonL</a:t>
            </a:r>
            <a:r>
              <a:rPr lang="en-CA" sz="2000" dirty="0">
                <a:latin typeface="Montserrat" charset="0"/>
              </a:rPr>
              <a:t> and manifest files</a:t>
            </a:r>
          </a:p>
          <a:p>
            <a:pPr lvl="1"/>
            <a:endParaRPr lang="en-CA" sz="2000" dirty="0">
              <a:latin typeface="Montserrat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CA" sz="2000" dirty="0">
              <a:latin typeface="Montserrat" charset="0"/>
            </a:endParaRPr>
          </a:p>
          <a:p>
            <a:endParaRPr lang="en-CA" sz="2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08923-3F05-4E67-B8EF-867FCFB34A48}"/>
              </a:ext>
            </a:extLst>
          </p:cNvPr>
          <p:cNvSpPr txBox="1"/>
          <p:nvPr/>
        </p:nvSpPr>
        <p:spPr>
          <a:xfrm>
            <a:off x="1781061" y="3440072"/>
            <a:ext cx="827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sz="1800" dirty="0"/>
              <a:t>20 IMAGES BELONGS TO 4 CLASSES (BALANCED DATASET)</a:t>
            </a:r>
          </a:p>
          <a:p>
            <a:pPr algn="ctr"/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165059-2A2E-4662-A27B-D0F691A6D305}"/>
              </a:ext>
            </a:extLst>
          </p:cNvPr>
          <p:cNvSpPr/>
          <p:nvPr/>
        </p:nvSpPr>
        <p:spPr>
          <a:xfrm>
            <a:off x="569371" y="6329985"/>
            <a:ext cx="2472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CA" sz="2000" dirty="0">
                <a:solidFill>
                  <a:srgbClr val="FF9900"/>
                </a:solidFill>
              </a:rPr>
              <a:t>WATCHES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93DDB-5671-4A8C-BCEF-B4C5CF38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00" y="3867128"/>
            <a:ext cx="5683272" cy="295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1B7FF-E5FB-4AD0-B196-BCBDF3FC9E51}"/>
              </a:ext>
            </a:extLst>
          </p:cNvPr>
          <p:cNvSpPr txBox="1"/>
          <p:nvPr/>
        </p:nvSpPr>
        <p:spPr>
          <a:xfrm>
            <a:off x="1244813" y="3863235"/>
            <a:ext cx="989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algn="ctr">
              <a:defRPr sz="2000">
                <a:solidFill>
                  <a:srgbClr val="FF9900"/>
                </a:solidFill>
              </a:defRPr>
            </a:lvl2pPr>
          </a:lstStyle>
          <a:p>
            <a:r>
              <a:rPr lang="en-US" sz="2000" dirty="0">
                <a:solidFill>
                  <a:srgbClr val="FF9900"/>
                </a:solidFill>
              </a:rPr>
              <a:t>BAGS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AEFC3-3332-46DE-8C4C-45FCD62595C2}"/>
              </a:ext>
            </a:extLst>
          </p:cNvPr>
          <p:cNvSpPr txBox="1"/>
          <p:nvPr/>
        </p:nvSpPr>
        <p:spPr>
          <a:xfrm>
            <a:off x="1009334" y="4627593"/>
            <a:ext cx="1614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rgbClr val="FF9900"/>
                </a:solidFill>
              </a:defRPr>
            </a:lvl1pPr>
            <a:lvl2pPr algn="ctr">
              <a:defRPr sz="2000">
                <a:solidFill>
                  <a:srgbClr val="FF9900"/>
                </a:solidFill>
              </a:defRPr>
            </a:lvl2pPr>
          </a:lstStyle>
          <a:p>
            <a:r>
              <a:rPr lang="en-CA" dirty="0"/>
              <a:t>EYEWEAR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A52B6-A9B7-4654-962F-138B8C86C54F}"/>
              </a:ext>
            </a:extLst>
          </p:cNvPr>
          <p:cNvSpPr txBox="1"/>
          <p:nvPr/>
        </p:nvSpPr>
        <p:spPr>
          <a:xfrm>
            <a:off x="503502" y="5565627"/>
            <a:ext cx="2472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rgbClr val="FF9900"/>
                </a:solidFill>
              </a:defRPr>
            </a:lvl1pPr>
            <a:lvl2pPr algn="ctr">
              <a:defRPr sz="2000">
                <a:solidFill>
                  <a:srgbClr val="FF9900"/>
                </a:solidFill>
              </a:defRPr>
            </a:lvl2pPr>
          </a:lstStyle>
          <a:p>
            <a:pPr lvl="1"/>
            <a:r>
              <a:rPr lang="en-CA" dirty="0"/>
              <a:t>FLIPFLOPS</a:t>
            </a:r>
          </a:p>
        </p:txBody>
      </p:sp>
    </p:spTree>
    <p:extLst>
      <p:ext uri="{BB962C8B-B14F-4D97-AF65-F5344CB8AC3E}">
        <p14:creationId xmlns:p14="http://schemas.microsoft.com/office/powerpoint/2010/main" val="354821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481747" y="223065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MACHINE LEARNING: REINFORCEMENT LEARNING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27648" y="3274089"/>
            <a:ext cx="5396952" cy="32063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857" y="729553"/>
            <a:ext cx="10206267" cy="2246769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</a:rPr>
              <a:t>Reinforcement learning allows machines take actions to maximize cumulative reward.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</a:rPr>
              <a:t>Reinforcement algorithms learn by trial and error through reward/penalty.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</a:rPr>
              <a:t>Two elements: environment and learning agent.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</a:rPr>
              <a:t>The environment rewards the agent for correct actions.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CA" sz="2000" dirty="0">
                <a:latin typeface="Montserrat" charset="0"/>
              </a:rPr>
              <a:t>Based on the reward or penalty, agent improves its environment knowledge to make better decision.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839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pic>
        <p:nvPicPr>
          <p:cNvPr id="4098" name="Picture 2" descr="Image result for reinforcement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274089"/>
            <a:ext cx="4267200" cy="277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38335" y="6266775"/>
            <a:ext cx="5239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Photo Credit: </a:t>
            </a:r>
            <a:r>
              <a:rPr lang="en-CA" sz="1400" dirty="0">
                <a:hlinkClick r:id="rId4"/>
              </a:rPr>
              <a:t>https://commons.wikimedia.org/wiki/File:Rl_agent.png</a:t>
            </a:r>
            <a:endParaRPr lang="en-CA" sz="1400" dirty="0"/>
          </a:p>
          <a:p>
            <a:endParaRPr lang="en-CA" sz="1400" dirty="0"/>
          </a:p>
        </p:txBody>
      </p:sp>
      <p:pic>
        <p:nvPicPr>
          <p:cNvPr id="4100" name="Picture 4" descr="Image result for bab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11340" y="4226962"/>
            <a:ext cx="1660719" cy="11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candle white background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7" r="14101" b="11304"/>
          <a:stretch/>
        </p:blipFill>
        <p:spPr bwMode="auto">
          <a:xfrm>
            <a:off x="4199620" y="3672724"/>
            <a:ext cx="919683" cy="111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724983" y="3803012"/>
            <a:ext cx="813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AGENT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03132" y="3278132"/>
            <a:ext cx="1561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ENVIRONMENT</a:t>
            </a:r>
          </a:p>
        </p:txBody>
      </p:sp>
      <p:sp>
        <p:nvSpPr>
          <p:cNvPr id="4" name="Right Arrow 3"/>
          <p:cNvSpPr/>
          <p:nvPr/>
        </p:nvSpPr>
        <p:spPr>
          <a:xfrm rot="19222295">
            <a:off x="3095603" y="4260929"/>
            <a:ext cx="1061042" cy="298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ight Arrow 26"/>
          <p:cNvSpPr/>
          <p:nvPr/>
        </p:nvSpPr>
        <p:spPr>
          <a:xfrm rot="2841010">
            <a:off x="3056602" y="5194916"/>
            <a:ext cx="1031315" cy="298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2748584" y="3803547"/>
            <a:ext cx="1039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-10 Points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509436" y="5037709"/>
            <a:ext cx="10839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+10 Points</a:t>
            </a:r>
          </a:p>
        </p:txBody>
      </p:sp>
      <p:pic>
        <p:nvPicPr>
          <p:cNvPr id="4104" name="Picture 8" descr="Image result for milk bottle bab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10031">
            <a:off x="3766041" y="5017112"/>
            <a:ext cx="1520921" cy="152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840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585627"/>
            <a:ext cx="6247395" cy="4218199"/>
            <a:chOff x="544021" y="453547"/>
            <a:chExt cx="6247395" cy="4218199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53547"/>
              <a:ext cx="42819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 ExtraBold" pitchFamily="2" charset="-52"/>
                <a:ea typeface="Montserrat" charset="0"/>
                <a:cs typeface="Montserrat" charset="0"/>
              </a:endParaRP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624739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DATA LABELING CHALLENGES &amp; APPLICATIONS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35217" y="4671746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1" y="5081410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5078414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1" y="5382003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1" y="538200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69" y="5382003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73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91131" y="91260"/>
            <a:ext cx="1028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DATA LABELING CHALLENGES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3FAD2D-2F53-47D7-B7A6-CE0028F976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939419"/>
              </p:ext>
            </p:extLst>
          </p:nvPr>
        </p:nvGraphicFramePr>
        <p:xfrm>
          <a:off x="1124693" y="1114813"/>
          <a:ext cx="7346447" cy="4820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6452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USE CASES OF DATA LABELING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6E042AA-E50A-4B56-9E0A-B9EA77539E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914532"/>
              </p:ext>
            </p:extLst>
          </p:nvPr>
        </p:nvGraphicFramePr>
        <p:xfrm>
          <a:off x="1553570" y="836535"/>
          <a:ext cx="7288925" cy="484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3057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585627"/>
            <a:ext cx="4759498" cy="3207785"/>
            <a:chOff x="544022" y="453547"/>
            <a:chExt cx="4759498" cy="3207785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53547"/>
              <a:ext cx="42819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 ExtraBold" pitchFamily="2" charset="-52"/>
                <a:ea typeface="Montserrat" charset="0"/>
                <a:cs typeface="Montserrat" charset="0"/>
              </a:endParaRP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75949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JSON LINES FORMAT &amp; MANIFEST FILES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3661332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1" y="4170263"/>
            <a:ext cx="1917705" cy="22859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333559" y="4506519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53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JSON LINES (JSONL)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14EB2-7443-4FAC-BE14-FC0328CA7A23}"/>
              </a:ext>
            </a:extLst>
          </p:cNvPr>
          <p:cNvSpPr txBox="1"/>
          <p:nvPr/>
        </p:nvSpPr>
        <p:spPr>
          <a:xfrm>
            <a:off x="324917" y="768029"/>
            <a:ext cx="11310356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latinLnBrk="0" hangingPunct="1"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  <a:lvl2pPr marL="4572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JSON Lines text format is a format used for storing structured data that could be processed one record at a time.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JSON Line format is generally used to store data labels.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662818-0015-4B24-91EF-D1304419A8E0}"/>
              </a:ext>
            </a:extLst>
          </p:cNvPr>
          <p:cNvSpPr txBox="1"/>
          <p:nvPr/>
        </p:nvSpPr>
        <p:spPr>
          <a:xfrm>
            <a:off x="2796104" y="2620479"/>
            <a:ext cx="532389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{“Image 1”: “Cat”}</a:t>
            </a:r>
          </a:p>
          <a:p>
            <a:r>
              <a:rPr lang="en-US" sz="4800" dirty="0"/>
              <a:t>{“Image 2”: “Dog”}</a:t>
            </a:r>
          </a:p>
          <a:p>
            <a:r>
              <a:rPr lang="en-US" sz="4800" dirty="0"/>
              <a:t>{“Image 3”: “Lion”}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27564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554183" y="297659"/>
            <a:ext cx="9827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CA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MANIFEST FILES 101</a:t>
            </a:r>
            <a:endParaRPr lang="en-US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FAF7D-05FB-4DF0-8CCC-A19C3FF06036}"/>
              </a:ext>
            </a:extLst>
          </p:cNvPr>
          <p:cNvSpPr txBox="1"/>
          <p:nvPr/>
        </p:nvSpPr>
        <p:spPr>
          <a:xfrm>
            <a:off x="622819" y="820879"/>
            <a:ext cx="10947140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charset="0"/>
              </a:defRPr>
            </a:lvl1pPr>
          </a:lstStyle>
          <a:p>
            <a:r>
              <a:rPr lang="en-US" dirty="0"/>
              <a:t>In computer vision classification-type problems (Supervised ML applications), a manifest file can be useful since it contains data about the inputs (images) and outputs (labels). </a:t>
            </a:r>
          </a:p>
          <a:p>
            <a:r>
              <a:rPr lang="en-US" dirty="0"/>
              <a:t>When you run an Amazon </a:t>
            </a:r>
            <a:r>
              <a:rPr lang="en-US" dirty="0" err="1"/>
              <a:t>SageMaker</a:t>
            </a:r>
            <a:r>
              <a:rPr lang="en-US" dirty="0"/>
              <a:t> </a:t>
            </a:r>
            <a:r>
              <a:rPr lang="en-US" dirty="0" err="1"/>
              <a:t>GroundTruth</a:t>
            </a:r>
            <a:r>
              <a:rPr lang="en-US" dirty="0"/>
              <a:t> Job, the output from this process includes a manifest file. </a:t>
            </a:r>
          </a:p>
          <a:p>
            <a:r>
              <a:rPr lang="en-US" altLang="en-US" dirty="0"/>
              <a:t>Manifest files are in JSON lines format where each line is a complete JSON object representing the labeling information for an image. </a:t>
            </a:r>
          </a:p>
          <a:p>
            <a:r>
              <a:rPr lang="en-US" dirty="0"/>
              <a:t>Each manifest file itself contains N JSON objects, where N is the number of images that are used in this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FD65D-40F5-4BC3-9AD3-2A4ED3DE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07" y="3683201"/>
            <a:ext cx="7883186" cy="28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14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585627"/>
            <a:ext cx="5448405" cy="3696528"/>
            <a:chOff x="544021" y="453547"/>
            <a:chExt cx="5448405" cy="3696528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53547"/>
              <a:ext cx="42819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 ExtraBold" pitchFamily="2" charset="-52"/>
                <a:ea typeface="Montserrat" charset="0"/>
                <a:cs typeface="Montserrat" charset="0"/>
              </a:endParaRP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448405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DATA 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LABELING IN SAGEMAKER GROUNDTRUTH DEMO – PART 1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31481" y="415007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51972" y="5123408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51971" y="5120412"/>
            <a:ext cx="2165873" cy="231596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75772" y="5424001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66622" y="5424001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65444" y="5424001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29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HOW TO OBTAIN LABELED DATA USING AWS? SAGEMAKER GROUNDTRUTH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35" y="1175711"/>
            <a:ext cx="7347337" cy="4920289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236720" y="2748760"/>
            <a:ext cx="1463040" cy="1873910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ounded Rectangle 7"/>
          <p:cNvSpPr/>
          <p:nvPr/>
        </p:nvSpPr>
        <p:spPr>
          <a:xfrm>
            <a:off x="1606550" y="1741634"/>
            <a:ext cx="987425" cy="536575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Curved Connector 3"/>
          <p:cNvCxnSpPr/>
          <p:nvPr/>
        </p:nvCxnSpPr>
        <p:spPr>
          <a:xfrm rot="5400000">
            <a:off x="675976" y="2804142"/>
            <a:ext cx="2114583" cy="1021528"/>
          </a:xfrm>
          <a:prstGeom prst="curvedConnector3">
            <a:avLst>
              <a:gd name="adj1" fmla="val 50000"/>
            </a:avLst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2" idx="1"/>
          </p:cNvCxnSpPr>
          <p:nvPr/>
        </p:nvCxnSpPr>
        <p:spPr>
          <a:xfrm rot="10800000" flipV="1">
            <a:off x="2899720" y="3685715"/>
            <a:ext cx="1337001" cy="1235570"/>
          </a:xfrm>
          <a:prstGeom prst="curvedConnector3">
            <a:avLst>
              <a:gd name="adj1" fmla="val 50000"/>
            </a:avLst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9964" y="4372198"/>
            <a:ext cx="2597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FF9900"/>
                </a:solidFill>
              </a:rPr>
              <a:t>YOU CAN CREATE LABELING JOBS USING AMAZON SAGEMAKER GROUND TRUTH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36720" y="6193424"/>
            <a:ext cx="3883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hlinkClick r:id="rId4"/>
              </a:rPr>
              <a:t>https://aws.amazon.com/sagemaker/groundtruth/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828963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3AC61-EA80-4AC6-8097-107179E16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38" y="1740121"/>
            <a:ext cx="9193855" cy="432802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212E01-3695-4B08-B5D1-588F41E50FC6}"/>
              </a:ext>
            </a:extLst>
          </p:cNvPr>
          <p:cNvSpPr txBox="1"/>
          <p:nvPr/>
        </p:nvSpPr>
        <p:spPr>
          <a:xfrm>
            <a:off x="2317724" y="789854"/>
            <a:ext cx="6455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UPLOAD IMAGES TO S3, GO TO S3 AND CLICK ON CREATE BUCKET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9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91131" y="91260"/>
            <a:ext cx="1028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GROUNDTRUTH 101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D47B9-2BA1-476F-91CF-D213B4E3F807}"/>
              </a:ext>
            </a:extLst>
          </p:cNvPr>
          <p:cNvSpPr txBox="1"/>
          <p:nvPr/>
        </p:nvSpPr>
        <p:spPr>
          <a:xfrm>
            <a:off x="391131" y="716979"/>
            <a:ext cx="5354113" cy="258532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AWS </a:t>
            </a:r>
            <a:r>
              <a:rPr lang="en-CA" dirty="0" err="1"/>
              <a:t>SageMaker</a:t>
            </a:r>
            <a:r>
              <a:rPr lang="en-CA" dirty="0"/>
              <a:t> </a:t>
            </a:r>
            <a:r>
              <a:rPr lang="en-CA" dirty="0" err="1"/>
              <a:t>GroundTruth</a:t>
            </a:r>
            <a:r>
              <a:rPr lang="en-CA" dirty="0"/>
              <a:t> is a service offered by AWS to label data.</a:t>
            </a:r>
          </a:p>
          <a:p>
            <a:r>
              <a:rPr lang="en-CA" dirty="0"/>
              <a:t>In machine learning terminology, Ground truth means “gold standard”!</a:t>
            </a:r>
          </a:p>
          <a:p>
            <a:r>
              <a:rPr lang="en-CA" dirty="0"/>
              <a:t>Ground Truth indicates the “true” or “real” class that you would like your model to learn how to predict.</a:t>
            </a:r>
          </a:p>
          <a:p>
            <a:endParaRPr lang="en-CA" dirty="0"/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0AE53D-CECA-4A46-B942-6020CD90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244" y="716979"/>
            <a:ext cx="6038335" cy="436239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81" y="3200699"/>
            <a:ext cx="1512157" cy="152642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25672" y="4725986"/>
            <a:ext cx="200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</a:rPr>
              <a:t>AMAZON SAGEMAKER GROUNDTRUTH</a:t>
            </a:r>
          </a:p>
        </p:txBody>
      </p:sp>
    </p:spTree>
    <p:extLst>
      <p:ext uri="{BB962C8B-B14F-4D97-AF65-F5344CB8AC3E}">
        <p14:creationId xmlns:p14="http://schemas.microsoft.com/office/powerpoint/2010/main" val="1879403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34BA09FD-88AA-49B6-8E8C-78CAE94C1A18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318D6-67B7-431B-AB6F-31D0C5946919}"/>
              </a:ext>
            </a:extLst>
          </p:cNvPr>
          <p:cNvSpPr txBox="1"/>
          <p:nvPr/>
        </p:nvSpPr>
        <p:spPr>
          <a:xfrm>
            <a:off x="2730335" y="940429"/>
            <a:ext cx="6731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GIVE IT NAME AND CLICK CREATE BUCKET </a:t>
            </a:r>
          </a:p>
          <a:p>
            <a:pPr algn="ctr"/>
            <a:r>
              <a:rPr lang="en-CA" dirty="0"/>
              <a:t>THEN UPLOAD IMAGES TO S3</a:t>
            </a:r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F9DD5B-B7A8-4C90-AF59-9BC5BE62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74" y="1758881"/>
            <a:ext cx="7945137" cy="501056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23883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34BA09FD-88AA-49B6-8E8C-78CAE94C1A18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318D6-67B7-431B-AB6F-31D0C5946919}"/>
              </a:ext>
            </a:extLst>
          </p:cNvPr>
          <p:cNvSpPr txBox="1"/>
          <p:nvPr/>
        </p:nvSpPr>
        <p:spPr>
          <a:xfrm>
            <a:off x="2482790" y="935911"/>
            <a:ext cx="6409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CLICK ON THE NEWLY CREATED BUCKET</a:t>
            </a:r>
          </a:p>
          <a:p>
            <a:pPr algn="ctr"/>
            <a:r>
              <a:rPr lang="en-US" dirty="0"/>
              <a:t>AND UPLOAD THE IMAGES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F8C2C6-09C3-45E4-863E-F3DC402C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24" y="1754905"/>
            <a:ext cx="10062258" cy="4651478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3583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34BA09FD-88AA-49B6-8E8C-78CAE94C1A18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318D6-67B7-431B-AB6F-31D0C5946919}"/>
              </a:ext>
            </a:extLst>
          </p:cNvPr>
          <p:cNvSpPr txBox="1"/>
          <p:nvPr/>
        </p:nvSpPr>
        <p:spPr>
          <a:xfrm>
            <a:off x="4465705" y="935911"/>
            <a:ext cx="244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CLICK UPLOAD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ED53A-0679-445E-B362-9D2D5C0B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383" y="1482086"/>
            <a:ext cx="6325156" cy="506012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637091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34BA09FD-88AA-49B6-8E8C-78CAE94C1A18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318D6-67B7-431B-AB6F-31D0C5946919}"/>
              </a:ext>
            </a:extLst>
          </p:cNvPr>
          <p:cNvSpPr txBox="1"/>
          <p:nvPr/>
        </p:nvSpPr>
        <p:spPr>
          <a:xfrm>
            <a:off x="2843468" y="935911"/>
            <a:ext cx="5687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IMAGES ARE NOW UPLOADED TO S3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21B4E-1B9A-4568-88A6-41E16304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6" y="1574684"/>
            <a:ext cx="9709210" cy="4917188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695773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12E01-3695-4B08-B5D1-588F41E50FC6}"/>
              </a:ext>
            </a:extLst>
          </p:cNvPr>
          <p:cNvSpPr txBox="1"/>
          <p:nvPr/>
        </p:nvSpPr>
        <p:spPr>
          <a:xfrm>
            <a:off x="2688208" y="1589957"/>
            <a:ext cx="5831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20 IMAGES BELONGS TO 4 CLASSES (BALANCED DATASET)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09FF4-534F-44E1-9EEA-2A3C7F3CDB68}"/>
              </a:ext>
            </a:extLst>
          </p:cNvPr>
          <p:cNvSpPr/>
          <p:nvPr/>
        </p:nvSpPr>
        <p:spPr>
          <a:xfrm>
            <a:off x="0" y="5446003"/>
            <a:ext cx="2472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CA" sz="2000" dirty="0">
                <a:solidFill>
                  <a:srgbClr val="FF9900"/>
                </a:solidFill>
              </a:rPr>
              <a:t>WATCHES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458696-6C2E-45A2-BEF0-27AFBD93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91" y="2676751"/>
            <a:ext cx="7145418" cy="37089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DA1BCB-B899-424B-A64C-984523D0BBAB}"/>
              </a:ext>
            </a:extLst>
          </p:cNvPr>
          <p:cNvSpPr txBox="1"/>
          <p:nvPr/>
        </p:nvSpPr>
        <p:spPr>
          <a:xfrm>
            <a:off x="675442" y="2979253"/>
            <a:ext cx="989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algn="ctr">
              <a:defRPr sz="2000">
                <a:solidFill>
                  <a:srgbClr val="FF9900"/>
                </a:solidFill>
              </a:defRPr>
            </a:lvl2pPr>
          </a:lstStyle>
          <a:p>
            <a:r>
              <a:rPr lang="en-US" sz="2000" dirty="0">
                <a:solidFill>
                  <a:srgbClr val="FF9900"/>
                </a:solidFill>
              </a:rPr>
              <a:t>BAGS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9C1FE-E8A8-4AF2-B4E5-E0CED1D09627}"/>
              </a:ext>
            </a:extLst>
          </p:cNvPr>
          <p:cNvSpPr txBox="1"/>
          <p:nvPr/>
        </p:nvSpPr>
        <p:spPr>
          <a:xfrm>
            <a:off x="439963" y="3743611"/>
            <a:ext cx="1614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rgbClr val="FF9900"/>
                </a:solidFill>
              </a:defRPr>
            </a:lvl1pPr>
            <a:lvl2pPr algn="ctr">
              <a:defRPr sz="2000">
                <a:solidFill>
                  <a:srgbClr val="FF9900"/>
                </a:solidFill>
              </a:defRPr>
            </a:lvl2pPr>
          </a:lstStyle>
          <a:p>
            <a:r>
              <a:rPr lang="en-CA" dirty="0"/>
              <a:t>EYEWEAR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BAD2D8-D318-4FF6-AB2D-28F43A08FC63}"/>
              </a:ext>
            </a:extLst>
          </p:cNvPr>
          <p:cNvSpPr txBox="1"/>
          <p:nvPr/>
        </p:nvSpPr>
        <p:spPr>
          <a:xfrm>
            <a:off x="-65869" y="4681645"/>
            <a:ext cx="2472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rgbClr val="FF9900"/>
                </a:solidFill>
              </a:defRPr>
            </a:lvl1pPr>
            <a:lvl2pPr algn="ctr">
              <a:defRPr sz="2000">
                <a:solidFill>
                  <a:srgbClr val="FF9900"/>
                </a:solidFill>
              </a:defRPr>
            </a:lvl2pPr>
          </a:lstStyle>
          <a:p>
            <a:pPr lvl="1"/>
            <a:r>
              <a:rPr lang="en-CA" dirty="0"/>
              <a:t>FLIPFLOPS</a:t>
            </a:r>
          </a:p>
        </p:txBody>
      </p:sp>
    </p:spTree>
    <p:extLst>
      <p:ext uri="{BB962C8B-B14F-4D97-AF65-F5344CB8AC3E}">
        <p14:creationId xmlns:p14="http://schemas.microsoft.com/office/powerpoint/2010/main" val="16339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DA5B5-2668-47A9-9B46-0CF5BD867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25" y="1731614"/>
            <a:ext cx="9066835" cy="397367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D38C27-E252-4F47-99FB-C9A9441EB396}"/>
              </a:ext>
            </a:extLst>
          </p:cNvPr>
          <p:cNvSpPr txBox="1"/>
          <p:nvPr/>
        </p:nvSpPr>
        <p:spPr>
          <a:xfrm>
            <a:off x="1828008" y="1126443"/>
            <a:ext cx="763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r>
              <a:rPr lang="en-CA" dirty="0"/>
              <a:t>OPEN SAGMAKER AND CLICK ON LABELING JOBS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93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5818E-AFC9-4195-88A4-2AAEC4948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5" y="1893659"/>
            <a:ext cx="9492488" cy="382525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31E7C5-82CD-44F9-8009-EBBDCC314AF9}"/>
              </a:ext>
            </a:extLst>
          </p:cNvPr>
          <p:cNvSpPr txBox="1"/>
          <p:nvPr/>
        </p:nvSpPr>
        <p:spPr>
          <a:xfrm>
            <a:off x="2730834" y="1153291"/>
            <a:ext cx="5330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r>
              <a:rPr lang="en-CA" dirty="0"/>
              <a:t>CLICK ON CREATE LABELING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20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1E7C5-82CD-44F9-8009-EBBDCC314AF9}"/>
              </a:ext>
            </a:extLst>
          </p:cNvPr>
          <p:cNvSpPr txBox="1"/>
          <p:nvPr/>
        </p:nvSpPr>
        <p:spPr>
          <a:xfrm>
            <a:off x="3405538" y="791998"/>
            <a:ext cx="5046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GIVE A NAME TO THE JOB AND CLICK ON BROWSE S3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30210-1233-423E-8DC8-D24381941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63" y="1680063"/>
            <a:ext cx="9146959" cy="4338479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447395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07AA6-8CA0-4F49-90E0-90EE715C42EF}"/>
              </a:ext>
            </a:extLst>
          </p:cNvPr>
          <p:cNvSpPr txBox="1"/>
          <p:nvPr/>
        </p:nvSpPr>
        <p:spPr>
          <a:xfrm>
            <a:off x="3282923" y="791998"/>
            <a:ext cx="4642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CLICK ON BROWSE S3 AND POINT TO THE DATASET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BE626-1C3B-4B92-B446-ACE63199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89" y="2008075"/>
            <a:ext cx="9590706" cy="405792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508975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824E6-B95E-4604-9C18-FEE623AFE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289" y="2029029"/>
            <a:ext cx="8605421" cy="4100636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F1A38-B340-4282-9A5D-9DA14A53B1BD}"/>
              </a:ext>
            </a:extLst>
          </p:cNvPr>
          <p:cNvSpPr txBox="1"/>
          <p:nvPr/>
        </p:nvSpPr>
        <p:spPr>
          <a:xfrm>
            <a:off x="2930202" y="1159185"/>
            <a:ext cx="633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CREATE A NEW IAM ROLE AND GIVE ACCESS TO A SPECIFIC BUCKET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1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E58D-1F48-45C1-BAF3-A4A359EA3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060" y="857827"/>
            <a:ext cx="10339268" cy="3785652"/>
          </a:xfr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400" dirty="0">
                <a:latin typeface="Montserrat" charset="0"/>
                <a:sym typeface="Arial"/>
              </a:rPr>
              <a:t>Several labeling tasks are available in </a:t>
            </a:r>
            <a:r>
              <a:rPr lang="en-US" sz="2400" dirty="0" err="1">
                <a:latin typeface="Montserrat" charset="0"/>
                <a:sym typeface="Arial"/>
              </a:rPr>
              <a:t>SageMaker</a:t>
            </a:r>
            <a:r>
              <a:rPr lang="en-US" sz="2400" dirty="0">
                <a:latin typeface="Montserrat" charset="0"/>
                <a:sym typeface="Arial"/>
              </a:rPr>
              <a:t> </a:t>
            </a:r>
            <a:r>
              <a:rPr lang="en-US" sz="2400" dirty="0" err="1">
                <a:latin typeface="Montserrat" charset="0"/>
                <a:sym typeface="Arial"/>
              </a:rPr>
              <a:t>GroundTruth</a:t>
            </a:r>
            <a:r>
              <a:rPr lang="en-US" sz="2400" dirty="0">
                <a:latin typeface="Montserrat" charset="0"/>
                <a:sym typeface="Arial"/>
              </a:rPr>
              <a:t>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charset="0"/>
                <a:sym typeface="Arial"/>
              </a:rPr>
              <a:t>Bounding boxes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charset="0"/>
                <a:sym typeface="Arial"/>
              </a:rPr>
              <a:t>Image Classification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charset="0"/>
                <a:sym typeface="Arial"/>
              </a:rPr>
              <a:t>Semantic Segmentation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charset="0"/>
                <a:sym typeface="Arial"/>
              </a:rPr>
              <a:t>Text Classification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charset="0"/>
                <a:sym typeface="Arial"/>
              </a:rPr>
              <a:t>Custom Tasks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400" dirty="0">
                <a:latin typeface="Montserrat" charset="0"/>
                <a:sym typeface="Arial"/>
              </a:rPr>
              <a:t>Check this out: </a:t>
            </a:r>
            <a:r>
              <a:rPr lang="en-US" sz="2400" dirty="0">
                <a:latin typeface="Montserrat" charset="0"/>
                <a:sym typeface="Arial"/>
                <a:hlinkClick r:id="rId2"/>
              </a:rPr>
              <a:t>https://aws.amazon.com/sagemaker/data-labeling/features/</a:t>
            </a:r>
            <a:endParaRPr lang="en-US" sz="2400" dirty="0">
              <a:latin typeface="Montserrat" charset="0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400" dirty="0">
              <a:latin typeface="Montserrat" charset="0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400" dirty="0">
              <a:latin typeface="Montserrat" charset="0"/>
              <a:sym typeface="Arial"/>
            </a:endParaRPr>
          </a:p>
        </p:txBody>
      </p:sp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7A354C53-DC4A-407C-8746-8BE15D5C12DE}"/>
              </a:ext>
            </a:extLst>
          </p:cNvPr>
          <p:cNvSpPr/>
          <p:nvPr/>
        </p:nvSpPr>
        <p:spPr>
          <a:xfrm>
            <a:off x="321011" y="88557"/>
            <a:ext cx="11211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GROUNDTRUTH KEY LABELING TASKS AND FEATURES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136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E3265-494A-443E-A6BF-0B61EB2A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95" y="994721"/>
            <a:ext cx="6134009" cy="577472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0A05EF-32DC-45C7-A224-E52CDC4AAE10}"/>
              </a:ext>
            </a:extLst>
          </p:cNvPr>
          <p:cNvSpPr txBox="1"/>
          <p:nvPr/>
        </p:nvSpPr>
        <p:spPr>
          <a:xfrm>
            <a:off x="2930203" y="543421"/>
            <a:ext cx="633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A SUMMARY OF THE LABELING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81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7056A-C5DB-4980-B45F-3096CF21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653" y="1491449"/>
            <a:ext cx="5418062" cy="5277994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9987E-5ED5-4D1E-9CAB-C154EAF39993}"/>
              </a:ext>
            </a:extLst>
          </p:cNvPr>
          <p:cNvSpPr txBox="1"/>
          <p:nvPr/>
        </p:nvSpPr>
        <p:spPr>
          <a:xfrm>
            <a:off x="2930203" y="543421"/>
            <a:ext cx="633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DON’T FORGET TO CLICK ON “COMPLETE DATA SETUP”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77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B0A64-CCD2-4650-9634-6C1B2652A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" y="1931523"/>
            <a:ext cx="9235736" cy="450734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F90F39-A8D4-4E4E-B473-C900004553F7}"/>
              </a:ext>
            </a:extLst>
          </p:cNvPr>
          <p:cNvSpPr txBox="1"/>
          <p:nvPr/>
        </p:nvSpPr>
        <p:spPr>
          <a:xfrm>
            <a:off x="2646117" y="671485"/>
            <a:ext cx="6331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WHEN YOU CLICK ON “COMPLETE DATA SETUP”, A MANIFEST FILE WILL BE GENERATED IN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92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34BA09FD-88AA-49B6-8E8C-78CAE94C1A18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318D6-67B7-431B-AB6F-31D0C5946919}"/>
              </a:ext>
            </a:extLst>
          </p:cNvPr>
          <p:cNvSpPr txBox="1"/>
          <p:nvPr/>
        </p:nvSpPr>
        <p:spPr>
          <a:xfrm>
            <a:off x="2023536" y="935911"/>
            <a:ext cx="7327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INPUT MANIFEST FILE SHOULD LOOK LIKE 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B0208-C5F2-45B6-8ED9-BA202964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901" y="1397576"/>
            <a:ext cx="6198727" cy="5296673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790240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34BA09FD-88AA-49B6-8E8C-78CAE94C1A18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318D6-67B7-431B-AB6F-31D0C5946919}"/>
              </a:ext>
            </a:extLst>
          </p:cNvPr>
          <p:cNvSpPr txBox="1"/>
          <p:nvPr/>
        </p:nvSpPr>
        <p:spPr>
          <a:xfrm>
            <a:off x="1678589" y="791998"/>
            <a:ext cx="7850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US" dirty="0"/>
              <a:t>NOTE THAT YOU CAN EITHER LABEL THE ENTRE DATASET OR CHOOSE A RANDOM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2C5EC-4BF6-4D6D-8DF9-DC07FFE2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42" y="1694160"/>
            <a:ext cx="8468721" cy="449360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574519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34BA09FD-88AA-49B6-8E8C-78CAE94C1A18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318D6-67B7-431B-AB6F-31D0C5946919}"/>
              </a:ext>
            </a:extLst>
          </p:cNvPr>
          <p:cNvSpPr txBox="1"/>
          <p:nvPr/>
        </p:nvSpPr>
        <p:spPr>
          <a:xfrm>
            <a:off x="901754" y="633288"/>
            <a:ext cx="8509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CA" dirty="0"/>
              <a:t>NOTE THAT ONCE YOU ESTABLISH THE DATA CONNECTION, THE MANIFEST FILE PATH IS UPDATED AS SHOWN BELOW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8B7B5-1D16-4F35-91F3-34398B6C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76" y="1855128"/>
            <a:ext cx="5285311" cy="4587896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680231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34BA09FD-88AA-49B6-8E8C-78CAE94C1A18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318D6-67B7-431B-AB6F-31D0C5946919}"/>
              </a:ext>
            </a:extLst>
          </p:cNvPr>
          <p:cNvSpPr txBox="1"/>
          <p:nvPr/>
        </p:nvSpPr>
        <p:spPr>
          <a:xfrm>
            <a:off x="1750229" y="935911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US" dirty="0"/>
              <a:t>LET’S KICK START A PRIVATE DATA LABELING JOB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29197-64AE-4FCD-9A4C-FA83E5DB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801" y="1574684"/>
            <a:ext cx="6799164" cy="450300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489492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585627"/>
            <a:ext cx="5448405" cy="3696528"/>
            <a:chOff x="544021" y="453547"/>
            <a:chExt cx="5448405" cy="3696528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53547"/>
              <a:ext cx="42819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 ExtraBold" pitchFamily="2" charset="-52"/>
                <a:ea typeface="Montserrat" charset="0"/>
                <a:cs typeface="Montserrat" charset="0"/>
              </a:endParaRP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5448405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1200" dirty="0">
                  <a:solidFill>
                    <a:schemeClr val="tx1"/>
                  </a:solidFill>
                  <a:latin typeface="Montserrat SemiBold" pitchFamily="2" charset="-52"/>
                  <a:ea typeface="Montserrat" charset="0"/>
                  <a:cs typeface="Montserrat" charset="0"/>
                </a:rPr>
                <a:t>DATA 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LABELING IN SAGEMAKER GROUNDTRUTH DEMO – PART 2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31481" y="4150075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51972" y="5123408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51972" y="5120412"/>
            <a:ext cx="2156542" cy="231596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75772" y="5424001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66622" y="5424001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56114" y="5424001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97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9F174D-71FF-4809-853C-E1D50807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075" y="1397576"/>
            <a:ext cx="5129935" cy="520766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8C6236D-71F8-46B1-A6B5-3780D0FCC8AB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666E0-44BC-40A0-8BCA-CE9151D81E41}"/>
              </a:ext>
            </a:extLst>
          </p:cNvPr>
          <p:cNvSpPr txBox="1"/>
          <p:nvPr/>
        </p:nvSpPr>
        <p:spPr>
          <a:xfrm>
            <a:off x="2125343" y="795063"/>
            <a:ext cx="7124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US" dirty="0"/>
              <a:t>SPECIFY THE LABELING JOB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4126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E5A1F-BA7F-4938-A03E-3B4731A8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68" y="2083064"/>
            <a:ext cx="10566064" cy="4440509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227A5-A513-426E-9BC4-3B547A3B8E0B}"/>
              </a:ext>
            </a:extLst>
          </p:cNvPr>
          <p:cNvSpPr txBox="1"/>
          <p:nvPr/>
        </p:nvSpPr>
        <p:spPr>
          <a:xfrm>
            <a:off x="2947386" y="1159185"/>
            <a:ext cx="600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US" dirty="0"/>
              <a:t>NOTE THAT THE LABELING JOB HAS BEEN SUCCESSFULLY CREATED</a:t>
            </a:r>
          </a:p>
        </p:txBody>
      </p:sp>
    </p:spTree>
    <p:extLst>
      <p:ext uri="{BB962C8B-B14F-4D97-AF65-F5344CB8AC3E}">
        <p14:creationId xmlns:p14="http://schemas.microsoft.com/office/powerpoint/2010/main" val="129790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AVAILABLE DATA LABELING WORKFORCES 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6E042AA-E50A-4B56-9E0A-B9EA77539E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273211"/>
              </p:ext>
            </p:extLst>
          </p:nvPr>
        </p:nvGraphicFramePr>
        <p:xfrm>
          <a:off x="1167825" y="936730"/>
          <a:ext cx="8960688" cy="521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027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525AB-42B9-45A3-9C90-4DE265A11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61" y="1990182"/>
            <a:ext cx="8827363" cy="4173146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E97655-F060-4E84-8EEF-5BD8D7DC8173}"/>
              </a:ext>
            </a:extLst>
          </p:cNvPr>
          <p:cNvSpPr txBox="1"/>
          <p:nvPr/>
        </p:nvSpPr>
        <p:spPr>
          <a:xfrm>
            <a:off x="1367162" y="1159185"/>
            <a:ext cx="758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US" dirty="0"/>
              <a:t>CLICK ON THE LABELING JOB TO CHECK THE STATUS AND SEE IF IT MAKES SENSE!</a:t>
            </a:r>
          </a:p>
        </p:txBody>
      </p:sp>
    </p:spTree>
    <p:extLst>
      <p:ext uri="{BB962C8B-B14F-4D97-AF65-F5344CB8AC3E}">
        <p14:creationId xmlns:p14="http://schemas.microsoft.com/office/powerpoint/2010/main" val="2521495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227A5-A513-426E-9BC4-3B547A3B8E0B}"/>
              </a:ext>
            </a:extLst>
          </p:cNvPr>
          <p:cNvSpPr txBox="1"/>
          <p:nvPr/>
        </p:nvSpPr>
        <p:spPr>
          <a:xfrm>
            <a:off x="2601553" y="791998"/>
            <a:ext cx="600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US" dirty="0"/>
              <a:t>THIS IS THE INVITE THAT LABELERS WILL RECEIVE IN THEIR EMAILS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A20F4-652D-4B7A-8AAB-15E6EF532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72" y="1622995"/>
            <a:ext cx="8916140" cy="474808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126365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227A5-A513-426E-9BC4-3B547A3B8E0B}"/>
              </a:ext>
            </a:extLst>
          </p:cNvPr>
          <p:cNvSpPr txBox="1"/>
          <p:nvPr/>
        </p:nvSpPr>
        <p:spPr>
          <a:xfrm>
            <a:off x="2947386" y="1159185"/>
            <a:ext cx="600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US" dirty="0"/>
              <a:t>THIS IS WHAT THE TASK LOOK LIKE!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1867F-0D7E-4D8C-B93E-E4B3AD0D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65" y="2053266"/>
            <a:ext cx="9644109" cy="4342639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378322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227A5-A513-426E-9BC4-3B547A3B8E0B}"/>
              </a:ext>
            </a:extLst>
          </p:cNvPr>
          <p:cNvSpPr txBox="1"/>
          <p:nvPr/>
        </p:nvSpPr>
        <p:spPr>
          <a:xfrm>
            <a:off x="2885242" y="677731"/>
            <a:ext cx="6004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US" dirty="0"/>
              <a:t>THE LABELING JOB IS NOW COMPLETE, YOU CAN PROCEED WITH EXPLORING THE LABELS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3CEBA-9C94-4554-A860-53B78332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49" y="1878060"/>
            <a:ext cx="10195726" cy="4837325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91702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525E52-B291-4AE4-9C6E-A4F48DD0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1" y="1893659"/>
            <a:ext cx="10468909" cy="4408961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12" name="Прямоугольник 9">
            <a:extLst>
              <a:ext uri="{FF2B5EF4-FFF2-40B4-BE49-F238E27FC236}">
                <a16:creationId xmlns:a16="http://schemas.microsoft.com/office/drawing/2014/main" id="{52307A03-BC46-487E-9D24-68B0F17F1E5F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44331-7EC6-4F7D-920E-FFC0AF37BE17}"/>
              </a:ext>
            </a:extLst>
          </p:cNvPr>
          <p:cNvSpPr txBox="1"/>
          <p:nvPr/>
        </p:nvSpPr>
        <p:spPr>
          <a:xfrm>
            <a:off x="2857775" y="930752"/>
            <a:ext cx="600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US" dirty="0"/>
              <a:t>GO TO S3 AND CHECK OUT THE MANIFEST OUTPUT FILE </a:t>
            </a:r>
          </a:p>
        </p:txBody>
      </p:sp>
    </p:spTree>
    <p:extLst>
      <p:ext uri="{BB962C8B-B14F-4D97-AF65-F5344CB8AC3E}">
        <p14:creationId xmlns:p14="http://schemas.microsoft.com/office/powerpoint/2010/main" val="2092767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22D85E-D61A-49F1-875E-F6ADAC56A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55"/>
          <a:stretch/>
        </p:blipFill>
        <p:spPr>
          <a:xfrm>
            <a:off x="1704987" y="1778476"/>
            <a:ext cx="7358592" cy="2119497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6990D609-72ED-4C44-B0CF-5786C7E6A286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SAGEMAKER GOUNDTRUTH DEMO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179C-02D4-4B63-AD4F-81592407DED9}"/>
              </a:ext>
            </a:extLst>
          </p:cNvPr>
          <p:cNvSpPr txBox="1"/>
          <p:nvPr/>
        </p:nvSpPr>
        <p:spPr>
          <a:xfrm>
            <a:off x="129803" y="578147"/>
            <a:ext cx="10357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FF9900"/>
                </a:solidFill>
              </a:defRPr>
            </a:lvl1pPr>
          </a:lstStyle>
          <a:p>
            <a:pPr algn="ctr"/>
            <a:r>
              <a:rPr lang="en-US" dirty="0"/>
              <a:t>CHECK OUT THE OUTPUT MANIFEST FILE. NOTE THAT CONFIDENCE IS SHOWN ZERO SINCE WE DON’T HAVE MULTIPLE LABELERS DOING THE SAME JOB AND WE DIDN’T LEVERAGE THE AUTOLABEL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6A0382-1C4A-46F5-863E-599654574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70" y="4269213"/>
            <a:ext cx="6109675" cy="2139438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1642205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585627"/>
            <a:ext cx="4759498" cy="3236834"/>
            <a:chOff x="544022" y="453547"/>
            <a:chExt cx="4759498" cy="3236834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53547"/>
              <a:ext cx="42819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 ExtraBold" pitchFamily="2" charset="-52"/>
                <a:ea typeface="Montserrat" charset="0"/>
                <a:cs typeface="Montserrat" charset="0"/>
              </a:endParaRP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75949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PROJECT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80173" y="369038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2160300" cy="22859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28122" y="4510998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4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FINAL CAPSTONE PROJECT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C1BDE-6668-4C2A-8388-360E903B561B}"/>
              </a:ext>
            </a:extLst>
          </p:cNvPr>
          <p:cNvSpPr txBox="1"/>
          <p:nvPr/>
        </p:nvSpPr>
        <p:spPr>
          <a:xfrm>
            <a:off x="1850123" y="5804392"/>
            <a:ext cx="915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AWS </a:t>
            </a:r>
            <a:r>
              <a:rPr lang="en-US" dirty="0" err="1"/>
              <a:t>SageMaker</a:t>
            </a:r>
            <a:r>
              <a:rPr lang="en-US" dirty="0"/>
              <a:t> Pricing Examples: https://aws.amazon.com/sagemaker/data-labeling/pricing/?nc=sn&amp;loc=3&amp;refid=ps_a134p0000078pqxaae&amp;trkcampaign=acq_paid_search_brand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14EB2-7443-4FAC-BE14-FC0328CA7A23}"/>
              </a:ext>
            </a:extLst>
          </p:cNvPr>
          <p:cNvSpPr txBox="1"/>
          <p:nvPr/>
        </p:nvSpPr>
        <p:spPr>
          <a:xfrm>
            <a:off x="321011" y="608182"/>
            <a:ext cx="11708429" cy="16312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latinLnBrk="0" hangingPunct="1"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ontserrat" charset="0"/>
                <a:ea typeface="+mn-ea"/>
                <a:cs typeface="+mn-cs"/>
              </a:defRPr>
            </a:lvl1pPr>
            <a:lvl2pPr marL="4572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Using the Traffic signs datasets included in the course package.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Create a labeling job using Amazon </a:t>
            </a:r>
            <a:r>
              <a:rPr lang="en-US" sz="2000" b="0" dirty="0" err="1"/>
              <a:t>SageMaker</a:t>
            </a:r>
            <a:r>
              <a:rPr lang="en-US" sz="2000" b="0" dirty="0"/>
              <a:t> </a:t>
            </a:r>
            <a:r>
              <a:rPr lang="en-US" sz="2000" b="0" dirty="0" err="1"/>
              <a:t>GroundTruth</a:t>
            </a:r>
            <a:endParaRPr lang="en-US" sz="2000" b="0" dirty="0"/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Review the input manifest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Perform the labeling job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Review the output manifest file and ensure that the labeling job was successful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0BF3B-89E8-4965-BD8B-BB28E31DE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4" y="3038227"/>
            <a:ext cx="11019475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65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585627"/>
            <a:ext cx="5881492" cy="3236834"/>
            <a:chOff x="544022" y="453547"/>
            <a:chExt cx="5881492" cy="3236834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53547"/>
              <a:ext cx="42819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 ExtraBold" pitchFamily="2" charset="-52"/>
                <a:ea typeface="Montserrat" charset="0"/>
                <a:cs typeface="Montserrat" charset="0"/>
              </a:endParaRP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588149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FINAL END-OF-DAY CAPSTONE PROJECT SOLUTION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80173" y="3690381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2160300" cy="22859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28122" y="4510998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0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61D702-36AA-49BE-94CE-C62B0E18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78" y="738513"/>
            <a:ext cx="5844982" cy="3463693"/>
          </a:xfrm>
          <a:prstGeom prst="rect">
            <a:avLst/>
          </a:prstGeom>
        </p:spPr>
      </p:pic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A3B394FC-09B3-4006-91F3-E3774DDA85F5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PROJECT SOLUTION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ACCF-CDE3-4B21-A88F-D1D5E706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36" y="4526822"/>
            <a:ext cx="10449418" cy="17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1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1" y="585627"/>
            <a:ext cx="4759498" cy="4294705"/>
            <a:chOff x="544021" y="453547"/>
            <a:chExt cx="4759498" cy="4294705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53547"/>
              <a:ext cx="42819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 ExtraBold" pitchFamily="2" charset="-52"/>
                <a:ea typeface="Montserrat" charset="0"/>
                <a:cs typeface="Montserrat" charset="0"/>
              </a:endParaRP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1501647"/>
              <a:ext cx="428197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4000" b="0" dirty="0"/>
                <a:t>21</a:t>
              </a:r>
              <a:r>
                <a:rPr lang="en-CA" sz="4000" b="0" baseline="30000" dirty="0"/>
                <a:t>st</a:t>
              </a:r>
              <a:r>
                <a:rPr lang="en-CA" sz="4000" b="0" dirty="0"/>
                <a:t> CENTURY NEW GOLD</a:t>
              </a:r>
              <a:endParaRPr lang="en-US" sz="4000" b="0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1" y="4040366"/>
              <a:ext cx="47594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-52"/>
                <a:ea typeface="Montserrat" charset="0"/>
                <a:cs typeface="Montserrat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620222" y="4040976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886324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883328"/>
            <a:ext cx="1222548" cy="22860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5186917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5186917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1690370" y="5186917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28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544022" y="585627"/>
            <a:ext cx="4759498" cy="2563973"/>
            <a:chOff x="544022" y="453547"/>
            <a:chExt cx="4759498" cy="2563973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453547"/>
              <a:ext cx="428197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 ExtraBold" pitchFamily="2" charset="-52"/>
                <a:ea typeface="Montserrat" charset="0"/>
                <a:cs typeface="Montserrat" charset="0"/>
              </a:endParaRP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E88138-48BD-46AA-94F3-3B05DD703F63}"/>
                </a:ext>
              </a:extLst>
            </p:cNvPr>
            <p:cNvSpPr/>
            <p:nvPr/>
          </p:nvSpPr>
          <p:spPr>
            <a:xfrm>
              <a:off x="544022" y="1501647"/>
              <a:ext cx="47594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SemiBold" pitchFamily="2" charset="-52"/>
                  <a:ea typeface="Montserrat" charset="0"/>
                  <a:cs typeface="Montserrat" charset="0"/>
                </a:rPr>
                <a:t>EXTRAS! 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544022" y="3017520"/>
              <a:ext cx="4505498" cy="0"/>
            </a:xfrm>
            <a:prstGeom prst="line">
              <a:avLst/>
            </a:prstGeom>
            <a:ln w="19050">
              <a:solidFill>
                <a:srgbClr val="F396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460ED-1B0D-4682-853E-EC6297E8C3D0}"/>
              </a:ext>
            </a:extLst>
          </p:cNvPr>
          <p:cNvSpPr/>
          <p:nvPr/>
        </p:nvSpPr>
        <p:spPr>
          <a:xfrm>
            <a:off x="620222" y="4173259"/>
            <a:ext cx="4066078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24B192-C5C9-4707-B2B0-059991822E69}"/>
              </a:ext>
            </a:extLst>
          </p:cNvPr>
          <p:cNvSpPr/>
          <p:nvPr/>
        </p:nvSpPr>
        <p:spPr>
          <a:xfrm>
            <a:off x="620222" y="4170263"/>
            <a:ext cx="2160300" cy="228590"/>
          </a:xfrm>
          <a:prstGeom prst="roundRect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C56CB-7A7A-4F0E-8A4A-6A162998B2D6}"/>
              </a:ext>
            </a:extLst>
          </p:cNvPr>
          <p:cNvSpPr txBox="1"/>
          <p:nvPr/>
        </p:nvSpPr>
        <p:spPr>
          <a:xfrm>
            <a:off x="544022" y="4473852"/>
            <a:ext cx="6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24877-C482-4F61-9BA7-69E9D02CC79C}"/>
              </a:ext>
            </a:extLst>
          </p:cNvPr>
          <p:cNvSpPr txBox="1"/>
          <p:nvPr/>
        </p:nvSpPr>
        <p:spPr>
          <a:xfrm>
            <a:off x="3534872" y="447385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9F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9F1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6D5DA7-D9D1-4C8C-97F2-D4E9CF8E1F7C}"/>
              </a:ext>
            </a:extLst>
          </p:cNvPr>
          <p:cNvSpPr/>
          <p:nvPr/>
        </p:nvSpPr>
        <p:spPr>
          <a:xfrm>
            <a:off x="2628122" y="4510998"/>
            <a:ext cx="304800" cy="228600"/>
          </a:xfrm>
          <a:prstGeom prst="triangle">
            <a:avLst/>
          </a:prstGeom>
          <a:solidFill>
            <a:srgbClr val="FF9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34924-7BC2-4DC7-8CF8-C38C8077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1" y="-1"/>
            <a:ext cx="50749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94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GROUNDTRUTH VS. GROUNDTRUTH PLUS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A8A30A-6193-4158-BF0C-B15394DDA7F0}"/>
              </a:ext>
            </a:extLst>
          </p:cNvPr>
          <p:cNvSpPr/>
          <p:nvPr/>
        </p:nvSpPr>
        <p:spPr>
          <a:xfrm>
            <a:off x="6230932" y="1716339"/>
            <a:ext cx="5297470" cy="372872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Amazon </a:t>
            </a:r>
            <a:r>
              <a:rPr lang="en-US" sz="2000" dirty="0" err="1">
                <a:solidFill>
                  <a:schemeClr val="tx1"/>
                </a:solidFill>
              </a:rPr>
              <a:t>SageMaker</a:t>
            </a:r>
            <a:r>
              <a:rPr lang="en-US" sz="2000" dirty="0">
                <a:solidFill>
                  <a:schemeClr val="tx1"/>
                </a:solidFill>
              </a:rPr>
              <a:t> Ground truth plus creates and manages the workflow on your behalf.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There is no need to manage workforces. Instead, a trained ML team will handle all data security, labeling, privacy and compliance. 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 reduces data labeling costs by 40%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All what you need to do is to upload your datasets.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D9B53F-4911-4BD7-8E74-4EECF483560C}"/>
              </a:ext>
            </a:extLst>
          </p:cNvPr>
          <p:cNvSpPr/>
          <p:nvPr/>
        </p:nvSpPr>
        <p:spPr>
          <a:xfrm>
            <a:off x="560082" y="1716339"/>
            <a:ext cx="5297470" cy="3728720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Amazon </a:t>
            </a:r>
            <a:r>
              <a:rPr lang="en-US" sz="2000" dirty="0" err="1">
                <a:solidFill>
                  <a:schemeClr val="tx1"/>
                </a:solidFill>
              </a:rPr>
              <a:t>SageMaker</a:t>
            </a:r>
            <a:r>
              <a:rPr lang="en-US" sz="2000" dirty="0">
                <a:solidFill>
                  <a:schemeClr val="tx1"/>
                </a:solidFill>
              </a:rPr>
              <a:t> ground truth empowers companies and individuals to build and manage data labeling workflows.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You need to manage human annotators such as mechanical </a:t>
            </a:r>
            <a:r>
              <a:rPr lang="en-US" sz="2000" dirty="0" err="1">
                <a:solidFill>
                  <a:schemeClr val="tx1"/>
                </a:solidFill>
              </a:rPr>
              <a:t>turks</a:t>
            </a:r>
            <a:r>
              <a:rPr lang="en-US" sz="2000" dirty="0">
                <a:solidFill>
                  <a:schemeClr val="tx1"/>
                </a:solidFill>
              </a:rPr>
              <a:t>, third-party vendors, or your own human labelers.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4508FD-7335-412A-91C2-1F9E199E96CB}"/>
              </a:ext>
            </a:extLst>
          </p:cNvPr>
          <p:cNvSpPr txBox="1"/>
          <p:nvPr/>
        </p:nvSpPr>
        <p:spPr>
          <a:xfrm>
            <a:off x="6553200" y="1071373"/>
            <a:ext cx="465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9900"/>
                </a:solidFill>
              </a:rPr>
              <a:t>SAGEMAKER GROUND TRUTH PLUS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E6FE5-1217-4C93-BDC0-0300BB97BB17}"/>
              </a:ext>
            </a:extLst>
          </p:cNvPr>
          <p:cNvSpPr txBox="1"/>
          <p:nvPr/>
        </p:nvSpPr>
        <p:spPr>
          <a:xfrm>
            <a:off x="778211" y="1071373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rgbClr val="FF9900"/>
                </a:solidFill>
              </a:defRPr>
            </a:lvl1pPr>
          </a:lstStyle>
          <a:p>
            <a:r>
              <a:rPr lang="en-US" dirty="0"/>
              <a:t>AMAZON SAGEMAKER GROUND TRUTH</a:t>
            </a:r>
          </a:p>
        </p:txBody>
      </p:sp>
    </p:spTree>
    <p:extLst>
      <p:ext uri="{BB962C8B-B14F-4D97-AF65-F5344CB8AC3E}">
        <p14:creationId xmlns:p14="http://schemas.microsoft.com/office/powerpoint/2010/main" val="114912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E88138-48BD-46AA-94F3-3B05DD703F63}"/>
              </a:ext>
            </a:extLst>
          </p:cNvPr>
          <p:cNvSpPr/>
          <p:nvPr/>
        </p:nvSpPr>
        <p:spPr>
          <a:xfrm>
            <a:off x="321011" y="88557"/>
            <a:ext cx="1056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800" b="1" kern="1200" dirty="0">
                <a:solidFill>
                  <a:srgbClr val="FF9900"/>
                </a:solidFill>
                <a:latin typeface="Montserrat" charset="0"/>
                <a:ea typeface="+mn-ea"/>
                <a:cs typeface="+mn-cs"/>
              </a:rPr>
              <a:t>AUTOMATED DATA LABELING</a:t>
            </a:r>
            <a:endParaRPr lang="ru-RU" sz="2800" b="1" kern="1200" dirty="0">
              <a:solidFill>
                <a:srgbClr val="FF9900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6" name="Picture 2" descr="Grey and White Short Fur Cat">
            <a:extLst>
              <a:ext uri="{FF2B5EF4-FFF2-40B4-BE49-F238E27FC236}">
                <a16:creationId xmlns:a16="http://schemas.microsoft.com/office/drawing/2014/main" id="{FD61E5B2-F1BF-49DB-BBE7-7BB2EC9E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0" y="3189572"/>
            <a:ext cx="1750233" cy="116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ortrait of a Dog">
            <a:extLst>
              <a:ext uri="{FF2B5EF4-FFF2-40B4-BE49-F238E27FC236}">
                <a16:creationId xmlns:a16="http://schemas.microsoft.com/office/drawing/2014/main" id="{4C05F64F-DD7A-4DAB-8B33-4DF169A9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7" y="4541388"/>
            <a:ext cx="1748644" cy="11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21A76E-658B-4C6C-901F-131C40DF5A13}"/>
              </a:ext>
            </a:extLst>
          </p:cNvPr>
          <p:cNvSpPr/>
          <p:nvPr/>
        </p:nvSpPr>
        <p:spPr>
          <a:xfrm>
            <a:off x="168685" y="6078658"/>
            <a:ext cx="11697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Photo Credit: </a:t>
            </a:r>
            <a:r>
              <a:rPr lang="en-CA" sz="1200" dirty="0">
                <a:hlinkClick r:id="rId5"/>
              </a:rPr>
              <a:t>https://www.pexels.com/photo/grey-and-white-short-fur-cat-104827/</a:t>
            </a:r>
            <a:endParaRPr lang="en-CA" sz="1200" dirty="0"/>
          </a:p>
          <a:p>
            <a:r>
              <a:rPr lang="en-CA" sz="1200" dirty="0"/>
              <a:t>Photo Credit: </a:t>
            </a:r>
            <a:r>
              <a:rPr lang="en-CA" sz="1200" dirty="0">
                <a:hlinkClick r:id="rId6"/>
              </a:rPr>
              <a:t>https://www.pexels.com/photo/portrait-of-a-dog-257540/</a:t>
            </a:r>
            <a:endParaRPr lang="en-CA" sz="1200" dirty="0"/>
          </a:p>
          <a:p>
            <a:endParaRPr lang="en-CA" sz="1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8E9980-DA18-452A-B50F-8F2277912D30}"/>
              </a:ext>
            </a:extLst>
          </p:cNvPr>
          <p:cNvCxnSpPr>
            <a:cxnSpLocks/>
          </p:cNvCxnSpPr>
          <p:nvPr/>
        </p:nvCxnSpPr>
        <p:spPr>
          <a:xfrm>
            <a:off x="1971703" y="3551604"/>
            <a:ext cx="748348" cy="0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C7AC89-BFBA-4A19-93D8-1E6CEAE2658C}"/>
              </a:ext>
            </a:extLst>
          </p:cNvPr>
          <p:cNvSpPr/>
          <p:nvPr/>
        </p:nvSpPr>
        <p:spPr>
          <a:xfrm>
            <a:off x="2720051" y="2922058"/>
            <a:ext cx="1950720" cy="1162688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ACTIVE LEARNING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FD09E9-56AC-478F-97EC-EB8021B76E55}"/>
              </a:ext>
            </a:extLst>
          </p:cNvPr>
          <p:cNvCxnSpPr>
            <a:cxnSpLocks/>
          </p:cNvCxnSpPr>
          <p:nvPr/>
        </p:nvCxnSpPr>
        <p:spPr>
          <a:xfrm flipV="1">
            <a:off x="4670771" y="2856748"/>
            <a:ext cx="1397155" cy="475416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E2E80-82FF-41E1-8DFA-9B2C3F976C1D}"/>
              </a:ext>
            </a:extLst>
          </p:cNvPr>
          <p:cNvCxnSpPr>
            <a:cxnSpLocks/>
          </p:cNvCxnSpPr>
          <p:nvPr/>
        </p:nvCxnSpPr>
        <p:spPr>
          <a:xfrm>
            <a:off x="4670771" y="3841794"/>
            <a:ext cx="1503680" cy="604252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8D5F645-0C78-4882-A881-20DBD5E5A478}"/>
              </a:ext>
            </a:extLst>
          </p:cNvPr>
          <p:cNvSpPr/>
          <p:nvPr/>
        </p:nvSpPr>
        <p:spPr>
          <a:xfrm>
            <a:off x="6174451" y="3908051"/>
            <a:ext cx="1950720" cy="1162688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AUTOLABELING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F634E8-D0AD-4BF0-A2D8-EA37CDFB4A69}"/>
              </a:ext>
            </a:extLst>
          </p:cNvPr>
          <p:cNvSpPr/>
          <p:nvPr/>
        </p:nvSpPr>
        <p:spPr>
          <a:xfrm>
            <a:off x="6174451" y="2261138"/>
            <a:ext cx="1950720" cy="1162688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HUMAN LABELERS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63E45E-E804-4A9E-BDBF-FB2815C3CBAD}"/>
              </a:ext>
            </a:extLst>
          </p:cNvPr>
          <p:cNvSpPr txBox="1"/>
          <p:nvPr/>
        </p:nvSpPr>
        <p:spPr>
          <a:xfrm>
            <a:off x="4357565" y="251335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EXAMPLES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014CDC-B9A2-4849-9D72-CFD947178F08}"/>
              </a:ext>
            </a:extLst>
          </p:cNvPr>
          <p:cNvSpPr txBox="1"/>
          <p:nvPr/>
        </p:nvSpPr>
        <p:spPr>
          <a:xfrm>
            <a:off x="4294623" y="4495312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 EXAMPLES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5F6B16-8307-4B8E-B191-D16E62B8A65B}"/>
              </a:ext>
            </a:extLst>
          </p:cNvPr>
          <p:cNvSpPr/>
          <p:nvPr/>
        </p:nvSpPr>
        <p:spPr>
          <a:xfrm>
            <a:off x="6174451" y="5634655"/>
            <a:ext cx="1950720" cy="1162688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 LEARNING MODELS</a:t>
            </a:r>
          </a:p>
        </p:txBody>
      </p:sp>
      <p:pic>
        <p:nvPicPr>
          <p:cNvPr id="22" name="Picture 2" descr="Grey and White Short Fur Cat">
            <a:extLst>
              <a:ext uri="{FF2B5EF4-FFF2-40B4-BE49-F238E27FC236}">
                <a16:creationId xmlns:a16="http://schemas.microsoft.com/office/drawing/2014/main" id="{5799C641-314F-46EF-A5E9-CA3D406C4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056" y="2677081"/>
            <a:ext cx="1750233" cy="116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Portrait of a Dog">
            <a:extLst>
              <a:ext uri="{FF2B5EF4-FFF2-40B4-BE49-F238E27FC236}">
                <a16:creationId xmlns:a16="http://schemas.microsoft.com/office/drawing/2014/main" id="{0B8373AB-3DC9-4525-8F90-B9FC8789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645" y="4206369"/>
            <a:ext cx="1748644" cy="11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832BB8-8F8E-4A35-9B38-31D634E1997A}"/>
              </a:ext>
            </a:extLst>
          </p:cNvPr>
          <p:cNvSpPr txBox="1"/>
          <p:nvPr/>
        </p:nvSpPr>
        <p:spPr>
          <a:xfrm>
            <a:off x="9781475" y="2163469"/>
            <a:ext cx="2042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LABELED DATASETS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7C042C-1B92-408D-BABA-31E6871DECB4}"/>
              </a:ext>
            </a:extLst>
          </p:cNvPr>
          <p:cNvSpPr txBox="1"/>
          <p:nvPr/>
        </p:nvSpPr>
        <p:spPr>
          <a:xfrm>
            <a:off x="10538041" y="238496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A2131-1A75-4BCB-B1D8-46048A2B62C7}"/>
              </a:ext>
            </a:extLst>
          </p:cNvPr>
          <p:cNvSpPr txBox="1"/>
          <p:nvPr/>
        </p:nvSpPr>
        <p:spPr>
          <a:xfrm>
            <a:off x="10500759" y="392663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9E2C14-2B16-4CC4-B824-1571FA86EC6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125171" y="2842482"/>
            <a:ext cx="1801623" cy="799880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12470B-9552-4865-B593-89556C65EBB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125171" y="3846631"/>
            <a:ext cx="1801623" cy="642764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1FFB3D-1EF2-40FE-8A64-C7739FFB7DAD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>
            <a:off x="7149811" y="5070739"/>
            <a:ext cx="0" cy="563916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8F3EE0-DE7C-4599-A61F-FFBC4B43FE2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205785" y="5372132"/>
            <a:ext cx="2650182" cy="907232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16FB716-D93D-49BC-A54A-9FDBF3D5935F}"/>
              </a:ext>
            </a:extLst>
          </p:cNvPr>
          <p:cNvSpPr txBox="1">
            <a:spLocks/>
          </p:cNvSpPr>
          <p:nvPr/>
        </p:nvSpPr>
        <p:spPr>
          <a:xfrm>
            <a:off x="168685" y="590858"/>
            <a:ext cx="12126684" cy="12003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charset="0"/>
                <a:sym typeface="Arial"/>
              </a:rPr>
              <a:t>Auto labeling uses active learning to determine if input data is well understood or not (Eas</a:t>
            </a:r>
            <a:r>
              <a:rPr lang="en-US" sz="1800" dirty="0">
                <a:latin typeface="Montserrat" charset="0"/>
              </a:rPr>
              <a:t>y or hard).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charset="0"/>
              </a:rPr>
              <a:t>Input unlabeled images are used with labeled output images to continuously train machine learning model which in turn reduces the number of human labelers required overtime (~70% reduction). 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charset="0"/>
                <a:sym typeface="Arial"/>
              </a:rPr>
              <a:t>If there </a:t>
            </a:r>
            <a:r>
              <a:rPr lang="en-US" sz="1800">
                <a:latin typeface="Montserrat" charset="0"/>
                <a:sym typeface="Arial"/>
              </a:rPr>
              <a:t>is no </a:t>
            </a:r>
            <a:r>
              <a:rPr lang="en-US" sz="1800" dirty="0">
                <a:latin typeface="Montserrat" charset="0"/>
                <a:sym typeface="Arial"/>
              </a:rPr>
              <a:t>enough </a:t>
            </a:r>
            <a:r>
              <a:rPr lang="en-US" sz="1800" dirty="0">
                <a:latin typeface="Montserrat" charset="0"/>
              </a:rPr>
              <a:t>dataset, auto labeling is not recommended (threshold 1000 images)</a:t>
            </a:r>
            <a:endParaRPr lang="en-US" sz="1800" dirty="0">
              <a:latin typeface="Montserrat" charset="0"/>
              <a:sym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2CDEE6-FB1E-4262-BBA5-6BCB1DC54356}"/>
              </a:ext>
            </a:extLst>
          </p:cNvPr>
          <p:cNvSpPr txBox="1"/>
          <p:nvPr/>
        </p:nvSpPr>
        <p:spPr>
          <a:xfrm>
            <a:off x="35629" y="2808866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UNLABELED DATASETS</a:t>
            </a:r>
          </a:p>
        </p:txBody>
      </p:sp>
    </p:spTree>
    <p:extLst>
      <p:ext uri="{BB962C8B-B14F-4D97-AF65-F5344CB8AC3E}">
        <p14:creationId xmlns:p14="http://schemas.microsoft.com/office/powerpoint/2010/main" val="49312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D9B408-5301-4C8D-BAFC-288AB0D01836}"/>
              </a:ext>
            </a:extLst>
          </p:cNvPr>
          <p:cNvSpPr txBox="1">
            <a:spLocks/>
          </p:cNvSpPr>
          <p:nvPr/>
        </p:nvSpPr>
        <p:spPr>
          <a:xfrm>
            <a:off x="393116" y="176736"/>
            <a:ext cx="10015057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fontAlgn="auto" latinLnBrk="0" hangingPunct="1">
              <a:buClrTx/>
              <a:buSzTx/>
              <a:buFontTx/>
              <a:buNone/>
              <a:tabLst/>
              <a:defRPr kumimoji="0" sz="2800" b="1" kern="1200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WHY DATA IS CONSIDERED THE NEW GOLD OF THE 21st CENTURY?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45E1A-1CA9-465A-9237-7F5909B7664B}"/>
              </a:ext>
            </a:extLst>
          </p:cNvPr>
          <p:cNvSpPr/>
          <p:nvPr/>
        </p:nvSpPr>
        <p:spPr>
          <a:xfrm>
            <a:off x="476075" y="1155115"/>
            <a:ext cx="108504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The data revolution is here! Data is the new gold of the 21st Century.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Companies nowadays have access to a massive amount of data and their competitive advantage lies in their ability to gain valuable insights from this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Data can empower companies to boost their revenues, improve processes and reduce costs.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Data could be leveraged in many industries such as finance, banking, healthcare, transportation, and technology sectors.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2F809-C5B1-4E61-B564-353032F7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77" y="3456117"/>
            <a:ext cx="4617506" cy="2447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0FD13F-B22D-4F6C-8288-F36EE457261D}"/>
              </a:ext>
            </a:extLst>
          </p:cNvPr>
          <p:cNvSpPr txBox="1"/>
          <p:nvPr/>
        </p:nvSpPr>
        <p:spPr>
          <a:xfrm>
            <a:off x="3021361" y="6138564"/>
            <a:ext cx="3924472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/>
            </a:lvl1pPr>
          </a:lstStyle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https://www.flickr.com/photos/tao_zhyn/442965594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2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14E5FE-8111-41C6-ABAE-65A731EB696E}"/>
              </a:ext>
            </a:extLst>
          </p:cNvPr>
          <p:cNvSpPr/>
          <p:nvPr/>
        </p:nvSpPr>
        <p:spPr>
          <a:xfrm>
            <a:off x="571489" y="5498329"/>
            <a:ext cx="601478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2"/>
              </a:rPr>
              <a:t>https://medium.com/eleks-labs/4-powerful-use-cases-for-data-science-in-finance-35d50075ff80</a:t>
            </a:r>
            <a:endParaRPr lang="en-US" sz="1000" dirty="0"/>
          </a:p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https://emerj.com/ai-sector-overviews/ai-in-banking-analysis/</a:t>
            </a:r>
            <a:endParaRPr lang="en-US" sz="1000" dirty="0"/>
          </a:p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https://www.precisely.com/blog/big-data/beyond-big-data-examples-success</a:t>
            </a:r>
            <a:endParaRPr lang="en-US" sz="1000" dirty="0"/>
          </a:p>
          <a:p>
            <a:r>
              <a:rPr lang="en-US" sz="1000" dirty="0"/>
              <a:t>Photo: </a:t>
            </a:r>
            <a:r>
              <a:rPr lang="en-US" sz="1000" dirty="0">
                <a:hlinkClick r:id="rId5"/>
              </a:rPr>
              <a:t>https://commons.wikimedia.org/wiki/File:Logonfx.png</a:t>
            </a:r>
            <a:endParaRPr lang="en-US" sz="1000" dirty="0"/>
          </a:p>
          <a:p>
            <a:r>
              <a:rPr lang="en-US" sz="1000" dirty="0"/>
              <a:t>Photo: </a:t>
            </a:r>
            <a:r>
              <a:rPr lang="en-US" sz="1000" dirty="0">
                <a:hlinkClick r:id="rId6"/>
              </a:rPr>
              <a:t>https://commons.wikimedia.org/wiki/File:Amazon_PNG6.png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890A03-E7AA-47CC-9745-5EE8F1C9C1A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buClrTx/>
              <a:buSzTx/>
              <a:buFontTx/>
              <a:buNone/>
              <a:tabLst/>
              <a:defRPr kumimoji="0" sz="2800" b="1" kern="1200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DATA-DRIVEN SUCCESS STORIES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36AE-70B6-4EB9-8FD2-F1BFBCA60F48}"/>
              </a:ext>
            </a:extLst>
          </p:cNvPr>
          <p:cNvSpPr/>
          <p:nvPr/>
        </p:nvSpPr>
        <p:spPr>
          <a:xfrm>
            <a:off x="135212" y="796380"/>
            <a:ext cx="113880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Netflix leverages customer data to recommend new content to users using its data-driven recommender system which earns it ~$1B USD in customer retention.</a:t>
            </a:r>
            <a:endParaRPr lang="en-US" sz="20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Amazon integrated data-driven recommendations at every stage of the purchasing process which resulted in 29% sales increase to $12.83 billion during its second fiscal quarter 2020, up from $9.9 billion during same time last year”.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518E7A-4001-4033-B0FD-EC09334F2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00" y="2482682"/>
            <a:ext cx="4225417" cy="18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B976DC-89E1-4CA0-AFCE-E29D4A77E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38" y="2821870"/>
            <a:ext cx="4364918" cy="1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813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14E5FE-8111-41C6-ABAE-65A731EB696E}"/>
              </a:ext>
            </a:extLst>
          </p:cNvPr>
          <p:cNvSpPr/>
          <p:nvPr/>
        </p:nvSpPr>
        <p:spPr>
          <a:xfrm>
            <a:off x="771471" y="6100000"/>
            <a:ext cx="48958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https://medium.com/eleks-labs/4-powerful-use-cases-for-data-science-in-finance-35d50075ff80</a:t>
            </a:r>
            <a:endParaRPr lang="en-US" sz="800" dirty="0"/>
          </a:p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https://emerj.com/ai-sector-overviews/ai-in-banking-analysis/</a:t>
            </a:r>
            <a:endParaRPr lang="en-US" sz="800" dirty="0"/>
          </a:p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https://www.precisely.com/blog/big-data/beyond-big-data-examples-success</a:t>
            </a:r>
            <a:endParaRPr lang="en-US" sz="800" dirty="0"/>
          </a:p>
          <a:p>
            <a:r>
              <a:rPr lang="en-US" sz="800" dirty="0"/>
              <a:t>Photo: </a:t>
            </a:r>
            <a:r>
              <a:rPr lang="en-US" sz="800" dirty="0">
                <a:hlinkClick r:id="rId5"/>
              </a:rPr>
              <a:t>https://www.flickr.com/photos/bensutherland/178395814</a:t>
            </a:r>
            <a:endParaRPr lang="en-US" sz="800" dirty="0"/>
          </a:p>
          <a:p>
            <a:r>
              <a:rPr lang="en-US" sz="800" dirty="0"/>
              <a:t>Photo: </a:t>
            </a:r>
            <a:r>
              <a:rPr lang="en-US" sz="800" dirty="0">
                <a:hlinkClick r:id="rId6"/>
              </a:rPr>
              <a:t>https://www.flickr.com/photos/moneyblognewz/5280927344</a:t>
            </a:r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890A03-E7AA-47CC-9745-5EE8F1C9C1A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buClrTx/>
              <a:buSzTx/>
              <a:buFontTx/>
              <a:buNone/>
              <a:tabLst/>
              <a:defRPr kumimoji="0" sz="2800" b="1" kern="1200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defRPr>
            </a:lvl1pPr>
          </a:lstStyle>
          <a:p>
            <a:r>
              <a:rPr lang="en-CA" dirty="0"/>
              <a:t>DATA-DRIVEN SUCCESS STORIES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36AE-70B6-4EB9-8FD2-F1BFBCA60F48}"/>
              </a:ext>
            </a:extLst>
          </p:cNvPr>
          <p:cNvSpPr/>
          <p:nvPr/>
        </p:nvSpPr>
        <p:spPr>
          <a:xfrm>
            <a:off x="193915" y="796380"/>
            <a:ext cx="1199808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“JP Morgan invests $11.5 billion/year in new data driven technologies. Its machine learning-based Contract Intelligence (</a:t>
            </a:r>
            <a:r>
              <a:rPr lang="en-CA" sz="2000" kern="1200" dirty="0" err="1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COiN</a:t>
            </a: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) platform reviews 12,000 commercial loan agreements in few hours compared to 360,000 man-hours it would take to do so manually.”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“Banking institutions prevented $22 billion worth of fraudulent transactions in 2018 with the power of AI/ML”.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“Bank of America introduced Erica chatbot that served 6 million users as of March 2019.” </a:t>
            </a:r>
            <a:endParaRPr lang="en-US" sz="20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kern="1200" dirty="0">
                <a:solidFill>
                  <a:schemeClr val="tx1"/>
                </a:solidFill>
                <a:latin typeface="Montserrat" charset="0"/>
                <a:ea typeface="+mn-ea"/>
                <a:cs typeface="+mn-cs"/>
              </a:rPr>
              <a:t>Electronic trades account for almost 45% of revenues in cash equities trading” U.K. research firm Coalition Report.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Montserrat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DB048-8751-4744-9987-E939E190B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058" y="3429000"/>
            <a:ext cx="3730790" cy="2498364"/>
          </a:xfrm>
          <a:prstGeom prst="rect">
            <a:avLst/>
          </a:prstGeom>
        </p:spPr>
      </p:pic>
      <p:pic>
        <p:nvPicPr>
          <p:cNvPr id="2050" name="Picture 2" descr="Backlit Bank of America logo | MoneyBlogNewz | Flickr">
            <a:extLst>
              <a:ext uri="{FF2B5EF4-FFF2-40B4-BE49-F238E27FC236}">
                <a16:creationId xmlns:a16="http://schemas.microsoft.com/office/drawing/2014/main" id="{DEA3DB3D-A8A5-4B50-AAEA-636AFDDA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02" y="3437879"/>
            <a:ext cx="3943739" cy="248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69642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2638</Words>
  <Application>Microsoft Office PowerPoint</Application>
  <PresentationFormat>Widescreen</PresentationFormat>
  <Paragraphs>344</Paragraphs>
  <Slides>62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Montserrat ExtraBold</vt:lpstr>
      <vt:lpstr>Courier New</vt:lpstr>
      <vt:lpstr>Arial</vt:lpstr>
      <vt:lpstr>Cambria Math</vt:lpstr>
      <vt:lpstr>Calibri</vt:lpstr>
      <vt:lpstr>Montserrat</vt:lpstr>
      <vt:lpstr>Montserrat SemiBold</vt:lpstr>
      <vt:lpstr>Calibri Light</vt:lpstr>
      <vt:lpstr>1_Тема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Dr.Ryan</dc:creator>
  <cp:lastModifiedBy>ryanahmedaly@outlook.com</cp:lastModifiedBy>
  <cp:revision>503</cp:revision>
  <dcterms:modified xsi:type="dcterms:W3CDTF">2022-04-20T21:07:59Z</dcterms:modified>
</cp:coreProperties>
</file>